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70" r:id="rId3"/>
    <p:sldId id="318" r:id="rId4"/>
    <p:sldId id="301" r:id="rId5"/>
    <p:sldId id="278" r:id="rId6"/>
    <p:sldId id="303" r:id="rId7"/>
    <p:sldId id="304" r:id="rId8"/>
    <p:sldId id="305" r:id="rId9"/>
    <p:sldId id="311" r:id="rId10"/>
    <p:sldId id="307" r:id="rId11"/>
    <p:sldId id="308" r:id="rId12"/>
    <p:sldId id="312" r:id="rId13"/>
    <p:sldId id="313" r:id="rId14"/>
    <p:sldId id="314" r:id="rId15"/>
    <p:sldId id="315" r:id="rId16"/>
    <p:sldId id="306" r:id="rId17"/>
    <p:sldId id="316" r:id="rId18"/>
    <p:sldId id="340" r:id="rId19"/>
    <p:sldId id="337" r:id="rId20"/>
    <p:sldId id="341" r:id="rId21"/>
    <p:sldId id="336" r:id="rId22"/>
    <p:sldId id="344" r:id="rId23"/>
    <p:sldId id="345" r:id="rId24"/>
    <p:sldId id="319" r:id="rId25"/>
    <p:sldId id="320" r:id="rId26"/>
    <p:sldId id="322" r:id="rId27"/>
    <p:sldId id="323" r:id="rId28"/>
    <p:sldId id="324" r:id="rId29"/>
    <p:sldId id="325" r:id="rId30"/>
    <p:sldId id="334" r:id="rId31"/>
    <p:sldId id="327" r:id="rId32"/>
    <p:sldId id="335" r:id="rId33"/>
    <p:sldId id="328" r:id="rId34"/>
    <p:sldId id="329" r:id="rId35"/>
    <p:sldId id="330" r:id="rId36"/>
    <p:sldId id="331" r:id="rId37"/>
    <p:sldId id="332" r:id="rId38"/>
    <p:sldId id="333" r:id="rId39"/>
    <p:sldId id="300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C12B8D9-F864-4C76-8311-2C0F720C43EC}">
          <p14:sldIdLst>
            <p14:sldId id="256"/>
            <p14:sldId id="270"/>
            <p14:sldId id="318"/>
            <p14:sldId id="301"/>
            <p14:sldId id="278"/>
            <p14:sldId id="303"/>
            <p14:sldId id="304"/>
            <p14:sldId id="305"/>
            <p14:sldId id="311"/>
            <p14:sldId id="307"/>
            <p14:sldId id="308"/>
            <p14:sldId id="312"/>
            <p14:sldId id="313"/>
            <p14:sldId id="314"/>
            <p14:sldId id="315"/>
            <p14:sldId id="306"/>
            <p14:sldId id="316"/>
            <p14:sldId id="340"/>
            <p14:sldId id="337"/>
            <p14:sldId id="341"/>
            <p14:sldId id="336"/>
            <p14:sldId id="344"/>
            <p14:sldId id="345"/>
            <p14:sldId id="319"/>
            <p14:sldId id="320"/>
            <p14:sldId id="322"/>
            <p14:sldId id="323"/>
            <p14:sldId id="324"/>
            <p14:sldId id="325"/>
            <p14:sldId id="334"/>
            <p14:sldId id="327"/>
            <p14:sldId id="335"/>
            <p14:sldId id="328"/>
            <p14:sldId id="329"/>
            <p14:sldId id="330"/>
            <p14:sldId id="331"/>
            <p14:sldId id="332"/>
            <p14:sldId id="333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도현 " initials="김" lastIdx="2" clrIdx="0">
    <p:extLst>
      <p:ext uri="{19B8F6BF-5375-455C-9EA6-DF929625EA0E}">
        <p15:presenceInfo xmlns:p15="http://schemas.microsoft.com/office/powerpoint/2012/main" userId="S-1-5-21-336674399-1832157189-2780448992-10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4F4F4F"/>
    <a:srgbClr val="FFFFFF"/>
    <a:srgbClr val="505050"/>
    <a:srgbClr val="FF5050"/>
    <a:srgbClr val="FF9900"/>
    <a:srgbClr val="339966"/>
    <a:srgbClr val="006666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0" autoAdjust="0"/>
    <p:restoredTop sz="90898" autoAdjust="0"/>
  </p:normalViewPr>
  <p:slideViewPr>
    <p:cSldViewPr>
      <p:cViewPr varScale="1">
        <p:scale>
          <a:sx n="78" d="100"/>
          <a:sy n="78" d="100"/>
        </p:scale>
        <p:origin x="177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93A0444-72A7-4146-9C13-BD03E7A6A0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AD1141-A300-4ED2-AC56-53E0F1E474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82BF-0AA7-4096-B688-4D3B4BD6DC3B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1A924F-3BC4-4E7D-83DB-8020C8C578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57696-3A09-40C9-97C3-955E495CF8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E0946-1FE2-4CFD-9101-2E7D744A1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30342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12F38-0BA9-4BAA-B907-39476F34296B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E26BB-8F2E-40B3-A700-CEAB5ED9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2404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 및 소개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023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이 해시함수에 ★ 원문을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43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해시함수 내부에서는 ★ 이 원문을 ★ 격자로 바꾸어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1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 뒤 세포 자동자를 실행하는데요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726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27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실행하고 난 결과 격자를 ★ 다시 문자로 바꾸어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78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이 결과를 도출하면 ★ 바로 이것이 바로 해시 값이죠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79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연구를 진행하는 도중에 문제를 발견하였습니다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문제는 처음 원문의</a:t>
            </a:r>
            <a:r>
              <a:rPr lang="en-US" altLang="ko-KR" dirty="0"/>
              <a:t> </a:t>
            </a:r>
            <a:r>
              <a:rPr lang="ko-KR" altLang="en-US" dirty="0"/>
              <a:t>크기와 세포자동자를 실행시킨 결과의 크기가 달라진다는 </a:t>
            </a:r>
            <a:r>
              <a:rPr lang="ko-KR" altLang="en-US" dirty="0" err="1"/>
              <a:t>건데요</a:t>
            </a:r>
            <a:r>
              <a:rPr lang="en-US" altLang="ko-KR" dirty="0"/>
              <a:t>. </a:t>
            </a:r>
            <a:r>
              <a:rPr lang="ko-KR" altLang="en-US" dirty="0"/>
              <a:t>처음에는 이정도였던 크기가 ★ 세포자동자를 실행시키고 난 후에는 이렇게 커졌습니다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 문제가 발생할 경우</a:t>
            </a:r>
            <a:r>
              <a:rPr lang="en-US" altLang="ko-KR" dirty="0"/>
              <a:t>, ★ </a:t>
            </a:r>
            <a:r>
              <a:rPr lang="ko-KR" altLang="en-US" dirty="0"/>
              <a:t>크기를 통해 원문을 예측할 일말의 가능성이 생깁니다</a:t>
            </a:r>
            <a:r>
              <a:rPr lang="en-US" altLang="ko-KR" dirty="0"/>
              <a:t>. ★ 2</a:t>
            </a:r>
            <a:r>
              <a:rPr lang="ko-KR" altLang="en-US" dirty="0"/>
              <a:t>차 세계대전 독일군이 쓰던 암호기계인 </a:t>
            </a:r>
            <a:r>
              <a:rPr lang="ko-KR" altLang="en-US" dirty="0" err="1"/>
              <a:t>에니그마도</a:t>
            </a:r>
            <a:r>
              <a:rPr lang="ko-KR" altLang="en-US" dirty="0"/>
              <a:t> 이런 </a:t>
            </a:r>
            <a:r>
              <a:rPr lang="ko-KR" altLang="en-US" dirty="0" err="1"/>
              <a:t>매우작은</a:t>
            </a:r>
            <a:r>
              <a:rPr lang="ko-KR" altLang="en-US" dirty="0"/>
              <a:t> 가능성에 의해 보안이 뚫렸습니다</a:t>
            </a:r>
            <a:r>
              <a:rPr lang="en-US" altLang="ko-KR" dirty="0"/>
              <a:t>. ★ </a:t>
            </a:r>
            <a:r>
              <a:rPr lang="ko-KR" altLang="en-US" dirty="0"/>
              <a:t>따라서 이러한 점이 보안성을 저해할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591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문제를 해결하기 위해</a:t>
            </a:r>
            <a:r>
              <a:rPr lang="en-US" altLang="ko-KR" dirty="0"/>
              <a:t>, ★ </a:t>
            </a:r>
            <a:r>
              <a:rPr lang="ko-KR" altLang="en-US" dirty="0" err="1"/>
              <a:t>토러스형</a:t>
            </a:r>
            <a:r>
              <a:rPr lang="ko-KR" altLang="en-US" dirty="0"/>
              <a:t> 격자를 도입했습니다</a:t>
            </a:r>
            <a:r>
              <a:rPr lang="en-US" altLang="ko-KR" dirty="0"/>
              <a:t>. </a:t>
            </a:r>
            <a:r>
              <a:rPr lang="ko-KR" altLang="en-US" dirty="0" err="1"/>
              <a:t>토러스형</a:t>
            </a:r>
            <a:r>
              <a:rPr lang="ko-KR" altLang="en-US" dirty="0"/>
              <a:t> </a:t>
            </a:r>
            <a:r>
              <a:rPr lang="ko-KR" altLang="en-US" dirty="0" err="1"/>
              <a:t>격자란</a:t>
            </a:r>
            <a:r>
              <a:rPr lang="ko-KR" altLang="en-US" dirty="0"/>
              <a:t> 위와 아래</a:t>
            </a:r>
            <a:r>
              <a:rPr lang="en-US" altLang="ko-KR" dirty="0"/>
              <a:t>, </a:t>
            </a:r>
            <a:r>
              <a:rPr lang="ko-KR" altLang="en-US" dirty="0"/>
              <a:t>왼쪽과 오른쪽이 붙어 있는 격자 형태를 말하는데요</a:t>
            </a:r>
            <a:r>
              <a:rPr lang="en-US" altLang="ko-KR" dirty="0"/>
              <a:t>. (</a:t>
            </a:r>
            <a:r>
              <a:rPr lang="ko-KR" altLang="en-US" dirty="0"/>
              <a:t>종이를 들고 설명</a:t>
            </a:r>
            <a:r>
              <a:rPr lang="en-US" altLang="ko-KR" dirty="0"/>
              <a:t>) ★ </a:t>
            </a:r>
            <a:r>
              <a:rPr lang="ko-KR" altLang="en-US" dirty="0"/>
              <a:t>따라서 결과적으로 도넛 모양이 </a:t>
            </a:r>
            <a:r>
              <a:rPr lang="ko-KR" altLang="en-US" dirty="0" err="1"/>
              <a:t>만들어지는거죠</a:t>
            </a:r>
            <a:r>
              <a:rPr lang="en-US" altLang="ko-KR" dirty="0"/>
              <a:t>. </a:t>
            </a:r>
            <a:r>
              <a:rPr lang="ko-KR" altLang="en-US" dirty="0"/>
              <a:t>이렇게 하면 격자의 크기가 종이 한장으로 한정되어 크기가 바뀌지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130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문제는 세포자동자가 실행되는 동안 더 이상 변하지 않는 상태가 만들어진다는 겁니다</a:t>
            </a:r>
            <a:r>
              <a:rPr lang="en-US" altLang="ko-KR" dirty="0"/>
              <a:t>. ★ </a:t>
            </a:r>
            <a:r>
              <a:rPr lang="ko-KR" altLang="en-US" dirty="0"/>
              <a:t>이렇게 세포자동자가 실행되다 더 이상 변하지 않는 모습을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문제가 발생할 경우</a:t>
            </a:r>
            <a:r>
              <a:rPr lang="en-US" altLang="ko-KR" dirty="0"/>
              <a:t>, ★ </a:t>
            </a:r>
            <a:r>
              <a:rPr lang="ko-KR" altLang="en-US" dirty="0"/>
              <a:t>경우의 수가 줄어들어 좀 더 쉽게 원문을 예측할 수 있습니다</a:t>
            </a:r>
            <a:r>
              <a:rPr lang="en-US" altLang="ko-KR" dirty="0"/>
              <a:t>. ★ </a:t>
            </a:r>
            <a:r>
              <a:rPr lang="ko-KR" altLang="en-US" dirty="0"/>
              <a:t>아까 보셨다시피 해시함수를 이용하면 원문으로 </a:t>
            </a:r>
            <a:r>
              <a:rPr lang="ko-KR" altLang="en-US" dirty="0" err="1"/>
              <a:t>해시값을</a:t>
            </a:r>
            <a:r>
              <a:rPr lang="ko-KR" altLang="en-US" dirty="0"/>
              <a:t> 알아낼 수는 있지만</a:t>
            </a:r>
            <a:r>
              <a:rPr lang="en-US" altLang="ko-KR" dirty="0"/>
              <a:t>, </a:t>
            </a:r>
            <a:r>
              <a:rPr lang="ko-KR" altLang="en-US" dirty="0" err="1"/>
              <a:t>해시값으로는</a:t>
            </a:r>
            <a:r>
              <a:rPr lang="ko-KR" altLang="en-US" dirty="0"/>
              <a:t> 원문을 알아내기 힘들었습니다</a:t>
            </a:r>
            <a:r>
              <a:rPr lang="en-US" altLang="ko-KR" dirty="0"/>
              <a:t>. </a:t>
            </a:r>
            <a:r>
              <a:rPr lang="ko-KR" altLang="en-US" dirty="0"/>
              <a:t>이를 단방향성이라고 했고요</a:t>
            </a:r>
            <a:r>
              <a:rPr lang="en-US" altLang="ko-KR" dirty="0"/>
              <a:t>. </a:t>
            </a:r>
            <a:r>
              <a:rPr lang="ko-KR" altLang="en-US" dirty="0"/>
              <a:t>그런데 이 문제가 발생할 경우</a:t>
            </a:r>
            <a:r>
              <a:rPr lang="en-US" altLang="ko-KR" dirty="0"/>
              <a:t>, ★ </a:t>
            </a:r>
            <a:r>
              <a:rPr lang="ko-KR" altLang="en-US" dirty="0"/>
              <a:t>단방향성이 약해질 수 있습니다</a:t>
            </a:r>
            <a:r>
              <a:rPr lang="en-US" altLang="ko-KR" dirty="0"/>
              <a:t>. </a:t>
            </a:r>
            <a:r>
              <a:rPr lang="ko-KR" altLang="en-US" dirty="0"/>
              <a:t>따라서 보안성이 약해지게 </a:t>
            </a:r>
            <a:r>
              <a:rPr lang="ko-KR" altLang="en-US" dirty="0" err="1"/>
              <a:t>되는거죠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8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★★★★이러한 보안 문제가 지속적으로 발생하고 있습니다</a:t>
            </a:r>
            <a:r>
              <a:rPr lang="en-US" altLang="ko-KR" dirty="0"/>
              <a:t>. </a:t>
            </a:r>
            <a:r>
              <a:rPr lang="ko-KR" altLang="en-US" dirty="0"/>
              <a:t>이 사건들은 모두 보안이 취약한 암호 알고리즘을 이용하였다는 공통점이 있는데요</a:t>
            </a:r>
            <a:r>
              <a:rPr lang="en-US" altLang="ko-KR" dirty="0"/>
              <a:t>. </a:t>
            </a:r>
            <a:r>
              <a:rPr lang="ko-KR" altLang="en-US" dirty="0"/>
              <a:t>이번 연구에서는 이러한 암호 알고리즘을 개선해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325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문제를 해결하기 위해</a:t>
            </a:r>
            <a:r>
              <a:rPr lang="en-US" altLang="ko-KR" dirty="0"/>
              <a:t>, ★ </a:t>
            </a:r>
            <a:r>
              <a:rPr lang="ko-KR" altLang="en-US" dirty="0"/>
              <a:t>세포자동자의 규칙을 변형하였습니다</a:t>
            </a:r>
            <a:r>
              <a:rPr lang="en-US" altLang="ko-KR" dirty="0"/>
              <a:t>. ★ </a:t>
            </a:r>
            <a:r>
              <a:rPr lang="ko-KR" altLang="en-US" dirty="0"/>
              <a:t>영상에서 보셨다시피 기존 라이프게임의 규칙은 생존조건 주위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탄생조건 주위</a:t>
            </a:r>
            <a:r>
              <a:rPr lang="en-US" altLang="ko-KR" dirty="0"/>
              <a:t>3</a:t>
            </a:r>
            <a:r>
              <a:rPr lang="ko-KR" altLang="en-US" dirty="0"/>
              <a:t>명</a:t>
            </a:r>
            <a:r>
              <a:rPr lang="en-US" altLang="ko-KR" dirty="0"/>
              <a:t> </a:t>
            </a:r>
            <a:r>
              <a:rPr lang="ko-KR" altLang="en-US" dirty="0"/>
              <a:t>이었는데요</a:t>
            </a:r>
            <a:r>
              <a:rPr lang="en-US" altLang="ko-KR" dirty="0"/>
              <a:t>. </a:t>
            </a:r>
            <a:r>
              <a:rPr lang="ko-KR" altLang="en-US" dirty="0"/>
              <a:t>이 규칙을 적용할 경우 </a:t>
            </a:r>
            <a:r>
              <a:rPr lang="ko-KR" altLang="en-US" dirty="0" err="1"/>
              <a:t>방금과</a:t>
            </a:r>
            <a:r>
              <a:rPr lang="ko-KR" altLang="en-US" dirty="0"/>
              <a:t> 같은 문제가 발생했습니다</a:t>
            </a:r>
            <a:r>
              <a:rPr lang="en-US" altLang="ko-KR" dirty="0"/>
              <a:t>. </a:t>
            </a:r>
            <a:r>
              <a:rPr lang="ko-KR" altLang="en-US" dirty="0"/>
              <a:t>이를 해결하기 위해 </a:t>
            </a:r>
            <a:r>
              <a:rPr lang="en-US" altLang="ko-KR" dirty="0"/>
              <a:t>★ </a:t>
            </a:r>
            <a:r>
              <a:rPr lang="ko-KR" altLang="en-US" dirty="0"/>
              <a:t>세포자동자의 규칙을 변형시키는 거죠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85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수렴하지 않고</a:t>
            </a:r>
            <a:r>
              <a:rPr lang="en-US" altLang="ko-KR" dirty="0"/>
              <a:t>, </a:t>
            </a:r>
            <a:r>
              <a:rPr lang="ko-KR" altLang="en-US" dirty="0"/>
              <a:t>보안성이 높은 규칙을 </a:t>
            </a:r>
            <a:r>
              <a:rPr lang="ko-KR" altLang="en-US" dirty="0" err="1"/>
              <a:t>찾기위해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가지의 후보군을 준비했습니다</a:t>
            </a:r>
            <a:r>
              <a:rPr lang="en-US" altLang="ko-KR" dirty="0"/>
              <a:t>. </a:t>
            </a:r>
            <a:r>
              <a:rPr lang="ko-KR" altLang="en-US" dirty="0"/>
              <a:t>그리고 각 항목별로 점수를 매겨 가장 우수한 규칙을 선택했습니다</a:t>
            </a:r>
            <a:r>
              <a:rPr lang="en-US" altLang="ko-KR" dirty="0"/>
              <a:t>. ★ </a:t>
            </a:r>
            <a:r>
              <a:rPr lang="ko-KR" altLang="en-US" dirty="0"/>
              <a:t>분석결과 이 규칙이 가장 적합하여 </a:t>
            </a:r>
            <a:r>
              <a:rPr lang="en-US" altLang="ko-KR" dirty="0"/>
              <a:t>★ </a:t>
            </a:r>
            <a:r>
              <a:rPr lang="ko-KR" altLang="en-US" dirty="0"/>
              <a:t>이 규칙을 저희의 해시함수인 </a:t>
            </a:r>
            <a:r>
              <a:rPr lang="en-US" altLang="ko-KR" dirty="0"/>
              <a:t>AHA</a:t>
            </a:r>
            <a:r>
              <a:rPr lang="ko-KR" altLang="en-US" dirty="0"/>
              <a:t>에 적용하였습니다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104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저희는 보안성을 높이기 위해 </a:t>
            </a:r>
            <a:r>
              <a:rPr lang="en-US" altLang="ko-KR" dirty="0"/>
              <a:t>Salt</a:t>
            </a:r>
            <a:r>
              <a:rPr lang="ko-KR" altLang="en-US" dirty="0"/>
              <a:t>를 첨가하였는데요</a:t>
            </a:r>
            <a:r>
              <a:rPr lang="en-US" altLang="ko-KR" dirty="0"/>
              <a:t>. ★ </a:t>
            </a:r>
            <a:r>
              <a:rPr lang="ko-KR" altLang="en-US" dirty="0"/>
              <a:t>해시함수에 </a:t>
            </a:r>
            <a:r>
              <a:rPr lang="en-US" altLang="ko-KR" dirty="0"/>
              <a:t>★ </a:t>
            </a:r>
            <a:r>
              <a:rPr lang="ko-KR" altLang="en-US" dirty="0"/>
              <a:t>원문을 입력할 때 </a:t>
            </a:r>
            <a:r>
              <a:rPr lang="en-US" altLang="ko-KR" dirty="0"/>
              <a:t>★</a:t>
            </a:r>
            <a:r>
              <a:rPr lang="ko-KR" altLang="en-US" dirty="0"/>
              <a:t> </a:t>
            </a:r>
            <a:r>
              <a:rPr lang="en-US" altLang="ko-KR" dirty="0"/>
              <a:t>Salt</a:t>
            </a:r>
            <a:r>
              <a:rPr lang="ko-KR" altLang="en-US" dirty="0"/>
              <a:t>라는 추가적인 요소를 삽입합니다</a:t>
            </a:r>
            <a:r>
              <a:rPr lang="en-US" altLang="ko-KR" dirty="0"/>
              <a:t>. ★ </a:t>
            </a:r>
            <a:r>
              <a:rPr lang="ko-KR" altLang="en-US" dirty="0" err="1"/>
              <a:t>쉽게말해</a:t>
            </a:r>
            <a:r>
              <a:rPr lang="ko-KR" altLang="en-US" dirty="0"/>
              <a:t> 원문인 </a:t>
            </a:r>
            <a:r>
              <a:rPr lang="ko-KR" altLang="en-US" dirty="0" err="1"/>
              <a:t>대고박력에</a:t>
            </a:r>
            <a:r>
              <a:rPr lang="en-US" altLang="ko-KR" dirty="0"/>
              <a:t> ★ </a:t>
            </a:r>
            <a:r>
              <a:rPr lang="ko-KR" altLang="en-US" dirty="0"/>
              <a:t>짱 이라는 단어를 더하는 셈이죠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27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/>
              <a:t>★ </a:t>
            </a:r>
            <a:r>
              <a:rPr lang="ko-KR" altLang="en-US" b="0" i="0" dirty="0"/>
              <a:t>해커는 </a:t>
            </a:r>
            <a:r>
              <a:rPr lang="ko-KR" altLang="en-US" b="0" i="0" dirty="0" err="1"/>
              <a:t>해시값을</a:t>
            </a:r>
            <a:r>
              <a:rPr lang="ko-KR" altLang="en-US" b="0" i="0" dirty="0"/>
              <a:t> 가지고 원문을 구하려 시도할 텐데요</a:t>
            </a:r>
            <a:r>
              <a:rPr lang="en-US" altLang="ko-KR" b="0" i="0" dirty="0"/>
              <a:t>, ★ Salt</a:t>
            </a:r>
            <a:r>
              <a:rPr lang="ko-KR" altLang="en-US" b="0" i="0" dirty="0"/>
              <a:t>를 첨가할 경우 해커는 원문인 </a:t>
            </a:r>
            <a:r>
              <a:rPr lang="en-US" altLang="ko-KR" b="0" i="0" dirty="0"/>
              <a:t>‘</a:t>
            </a:r>
            <a:r>
              <a:rPr lang="ko-KR" altLang="en-US" b="0" i="0" dirty="0"/>
              <a:t>대고박력</a:t>
            </a:r>
            <a:r>
              <a:rPr lang="en-US" altLang="ko-KR" b="0" i="0" dirty="0"/>
              <a:t>’</a:t>
            </a:r>
            <a:r>
              <a:rPr lang="ko-KR" altLang="en-US" b="0" i="0" dirty="0"/>
              <a:t>이 아닌</a:t>
            </a:r>
            <a:r>
              <a:rPr lang="en-US" altLang="ko-KR" b="0" i="0" dirty="0"/>
              <a:t>, ★ </a:t>
            </a:r>
            <a:r>
              <a:rPr lang="ko-KR" altLang="en-US" b="0" i="0" dirty="0"/>
              <a:t>원문과 </a:t>
            </a:r>
            <a:r>
              <a:rPr lang="en-US" altLang="ko-KR" b="0" i="0" dirty="0"/>
              <a:t>Salt</a:t>
            </a:r>
            <a:r>
              <a:rPr lang="ko-KR" altLang="en-US" b="0" i="0" dirty="0"/>
              <a:t>를 합친 </a:t>
            </a:r>
            <a:r>
              <a:rPr lang="en-US" altLang="ko-KR" b="0" i="0" dirty="0"/>
              <a:t>‘</a:t>
            </a:r>
            <a:r>
              <a:rPr lang="ko-KR" altLang="en-US" b="0" i="0" dirty="0"/>
              <a:t>대고박력 짱</a:t>
            </a:r>
            <a:r>
              <a:rPr lang="en-US" altLang="ko-KR" b="0" i="0" dirty="0"/>
              <a:t>’</a:t>
            </a:r>
            <a:r>
              <a:rPr lang="ko-KR" altLang="en-US" b="0" i="0" dirty="0"/>
              <a:t>을</a:t>
            </a:r>
            <a:r>
              <a:rPr lang="en-US" altLang="ko-KR" b="0" i="0" dirty="0"/>
              <a:t> </a:t>
            </a:r>
            <a:r>
              <a:rPr lang="ko-KR" altLang="en-US" b="0" i="0" dirty="0"/>
              <a:t>알아내야 할 것입니다</a:t>
            </a:r>
            <a:r>
              <a:rPr lang="en-US" altLang="ko-KR" b="0" i="0" dirty="0"/>
              <a:t>. </a:t>
            </a:r>
            <a:r>
              <a:rPr lang="ko-KR" altLang="en-US" b="0" i="0" dirty="0"/>
              <a:t>이는 원문인 </a:t>
            </a:r>
            <a:r>
              <a:rPr lang="en-US" altLang="ko-KR" b="0" i="0" dirty="0"/>
              <a:t>‘</a:t>
            </a:r>
            <a:r>
              <a:rPr lang="ko-KR" altLang="en-US" b="0" i="0" dirty="0"/>
              <a:t>대고박력</a:t>
            </a:r>
            <a:r>
              <a:rPr lang="en-US" altLang="ko-KR" b="0" i="0" dirty="0"/>
              <a:t>’</a:t>
            </a:r>
            <a:r>
              <a:rPr lang="ko-KR" altLang="en-US" b="0" i="0" dirty="0"/>
              <a:t>을 더욱 알아내기 힘들게 하여 </a:t>
            </a:r>
            <a:r>
              <a:rPr lang="en-US" altLang="ko-KR" b="0" i="0" dirty="0"/>
              <a:t>★ </a:t>
            </a:r>
            <a:r>
              <a:rPr lang="ko-KR" altLang="en-US" b="0" i="0" dirty="0"/>
              <a:t>결과적으로 해시함수의 보안성이 증가합니다</a:t>
            </a:r>
            <a:r>
              <a:rPr lang="en-US" altLang="ko-KR" b="0" i="0" dirty="0"/>
              <a:t>.</a:t>
            </a:r>
            <a:endParaRPr lang="ko-KR" altLang="en-US" b="0" i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343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★ 저희는 새로운 단방향 암호 알고리즘을 개발하였는데 </a:t>
            </a:r>
            <a:r>
              <a:rPr lang="en-US" altLang="ko-KR" dirty="0"/>
              <a:t>★ </a:t>
            </a:r>
            <a:r>
              <a:rPr lang="ko-KR" altLang="en-US" dirty="0"/>
              <a:t>세포자동자와 접목하여 연구하였습니다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91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3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단방향 암호 알고리즘</a:t>
            </a:r>
            <a:r>
              <a:rPr lang="en-US" altLang="ko-KR" dirty="0"/>
              <a:t>, </a:t>
            </a:r>
            <a:r>
              <a:rPr lang="ko-KR" altLang="en-US" dirty="0"/>
              <a:t>세포자동자란 </a:t>
            </a:r>
            <a:r>
              <a:rPr lang="ko-KR" altLang="en-US" dirty="0" err="1"/>
              <a:t>뭘까요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37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보시죠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00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 단방향 암호 알고리즘인 해시함수와 세포자동자를 ★ 결합하여 ★ 새로운 해시함수인 </a:t>
            </a:r>
            <a:r>
              <a:rPr lang="en-US" altLang="ko-KR" dirty="0"/>
              <a:t>Automata Hash Algorithm ★ AHA</a:t>
            </a:r>
            <a:r>
              <a:rPr lang="ko-KR" altLang="en-US" dirty="0"/>
              <a:t>를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68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영상에서 보셨다시피 해시함수로 ★ 원문으로 ★ 해시 값을 </a:t>
            </a:r>
            <a:r>
              <a:rPr lang="ko-KR" altLang="en-US" dirty="0" err="1"/>
              <a:t>알수는</a:t>
            </a:r>
            <a:r>
              <a:rPr lang="ko-KR" altLang="en-US" dirty="0"/>
              <a:t> 있지만</a:t>
            </a:r>
            <a:r>
              <a:rPr lang="en-US" altLang="ko-KR" dirty="0"/>
              <a:t>, </a:t>
            </a:r>
            <a:r>
              <a:rPr lang="ko-KR" altLang="en-US" dirty="0"/>
              <a:t>★ 반대로 해시 값에서 원문을 알아내기는 어렵습니다</a:t>
            </a:r>
            <a:r>
              <a:rPr lang="en-US" altLang="ko-KR" dirty="0"/>
              <a:t>.</a:t>
            </a:r>
            <a:r>
              <a:rPr lang="ko-KR" altLang="en-US" dirty="0"/>
              <a:t> ★ 이를 단방향성 이라고 하는데요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462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해시함수의 단방향성을 ★ 세포자동자를 이용하여 충족시켰습니다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76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구체적으로 </a:t>
            </a:r>
            <a:r>
              <a:rPr lang="en-US" altLang="ko-KR" dirty="0"/>
              <a:t>AHA</a:t>
            </a:r>
            <a:r>
              <a:rPr lang="ko-KR" altLang="en-US" dirty="0"/>
              <a:t>는 다음 </a:t>
            </a:r>
            <a:r>
              <a:rPr lang="en-US" altLang="ko-KR" dirty="0"/>
              <a:t>5</a:t>
            </a:r>
            <a:r>
              <a:rPr lang="ko-KR" altLang="en-US" dirty="0"/>
              <a:t>단계를 거칩니다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54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9F1AD-7C28-41BA-AD9F-845F46D71F92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A3C4D-60F7-4384-88CA-11B362EA8461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7DAE-8529-435A-B427-59E8E3E5D577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11DC-BCB6-4BEA-ADF5-E324B4BA55D3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Team. AUTOMATA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BC1A-FD06-48D5-AE7C-A65667B544AF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04D4-239D-4EA9-A0FA-95EC045F6937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6F198-8256-4583-88A9-A2B3B6AC02C4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115-7329-4637-AFD3-4A77708AD459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08E6-B5D3-4984-B8DC-80E06C7E54D3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658E-CFAF-479F-B489-FEC2D9D5D96A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58E9-96E4-4A6E-8196-7B09BF21CD47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D39F8-7084-4313-BD39-8C4A2B708BF5}" type="datetime1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Team. AUTOMATA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AF13FB1-A8C6-4829-B908-B569F85C0E2B}"/>
              </a:ext>
            </a:extLst>
          </p:cNvPr>
          <p:cNvGrpSpPr/>
          <p:nvPr/>
        </p:nvGrpSpPr>
        <p:grpSpPr>
          <a:xfrm>
            <a:off x="-1111710" y="-393355"/>
            <a:ext cx="10175504" cy="8266409"/>
            <a:chOff x="-1111710" y="-393355"/>
            <a:chExt cx="10175504" cy="8266409"/>
          </a:xfrm>
        </p:grpSpPr>
        <p:sp>
          <p:nvSpPr>
            <p:cNvPr id="1272" name="직사각형 1271"/>
            <p:cNvSpPr/>
            <p:nvPr/>
          </p:nvSpPr>
          <p:spPr>
            <a:xfrm rot="20682407">
              <a:off x="6002589" y="1444383"/>
              <a:ext cx="1538210" cy="1538210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3" name="직사각형 1272"/>
            <p:cNvSpPr/>
            <p:nvPr/>
          </p:nvSpPr>
          <p:spPr>
            <a:xfrm rot="1088861">
              <a:off x="903930" y="3962807"/>
              <a:ext cx="2234183" cy="2234183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4" name="직사각형 1273"/>
            <p:cNvSpPr/>
            <p:nvPr/>
          </p:nvSpPr>
          <p:spPr>
            <a:xfrm rot="19739353">
              <a:off x="2633633" y="1849484"/>
              <a:ext cx="798751" cy="798751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5" name="직사각형 1274"/>
            <p:cNvSpPr/>
            <p:nvPr/>
          </p:nvSpPr>
          <p:spPr>
            <a:xfrm rot="20682407">
              <a:off x="6582293" y="-393355"/>
              <a:ext cx="2470802" cy="2470802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6" name="직사각형 1275"/>
            <p:cNvSpPr/>
            <p:nvPr/>
          </p:nvSpPr>
          <p:spPr>
            <a:xfrm rot="20700000">
              <a:off x="-1111710" y="4625265"/>
              <a:ext cx="3247789" cy="3247789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2339752" y="1840794"/>
              <a:ext cx="527327" cy="527327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 rot="471631">
              <a:off x="2353712" y="1821401"/>
              <a:ext cx="527327" cy="527327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 rot="20053874">
              <a:off x="2631745" y="1862126"/>
              <a:ext cx="798751" cy="798751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 rot="978229">
              <a:off x="880240" y="3962806"/>
              <a:ext cx="2234183" cy="2234183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 rot="20590364">
              <a:off x="-1079983" y="4589662"/>
              <a:ext cx="3247789" cy="3247789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 rot="20682407">
              <a:off x="6059158" y="1479754"/>
              <a:ext cx="1538210" cy="1538210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 rot="20369473">
              <a:off x="6015332" y="1476407"/>
              <a:ext cx="1538210" cy="1538210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 rot="20508024">
              <a:off x="6592992" y="-354866"/>
              <a:ext cx="2470802" cy="2470802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6788" y="1412776"/>
            <a:ext cx="8210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세포 자동자</a:t>
            </a:r>
            <a:r>
              <a:rPr lang="en-US" altLang="ko-KR" sz="4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(Cellular Automata)</a:t>
            </a:r>
            <a:r>
              <a:rPr lang="ko-KR" altLang="en-US" sz="4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를 이용한 단방향 암호 알고리즘 연구</a:t>
            </a:r>
            <a:endParaRPr lang="en-US" altLang="ko-KR" sz="44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582D8C-D3BF-4E20-ACDB-9C74937D2564}"/>
              </a:ext>
            </a:extLst>
          </p:cNvPr>
          <p:cNvSpPr txBox="1"/>
          <p:nvPr/>
        </p:nvSpPr>
        <p:spPr>
          <a:xfrm>
            <a:off x="901106" y="4771018"/>
            <a:ext cx="734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김도현</a:t>
            </a:r>
            <a:r>
              <a:rPr lang="en-US" altLang="ko-KR" sz="36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 </a:t>
            </a:r>
            <a:r>
              <a:rPr lang="ko-KR" altLang="en-US" sz="36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손승재</a:t>
            </a:r>
            <a:r>
              <a:rPr lang="en-US" altLang="ko-KR" sz="36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 </a:t>
            </a:r>
            <a:r>
              <a:rPr lang="ko-KR" altLang="en-US" sz="36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이경래</a:t>
            </a:r>
            <a:r>
              <a:rPr lang="en-US" altLang="ko-KR" sz="36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 </a:t>
            </a:r>
            <a:r>
              <a:rPr lang="ko-KR" altLang="en-US" sz="36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이재민</a:t>
            </a:r>
            <a:r>
              <a:rPr lang="en-US" altLang="ko-KR" sz="36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 </a:t>
            </a:r>
            <a:r>
              <a:rPr lang="ko-KR" altLang="en-US" sz="36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최대원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6B2EFD-D72B-4539-9F0E-078F79A3B307}"/>
              </a:ext>
            </a:extLst>
          </p:cNvPr>
          <p:cNvSpPr txBox="1"/>
          <p:nvPr/>
        </p:nvSpPr>
        <p:spPr>
          <a:xfrm>
            <a:off x="1691680" y="3501008"/>
            <a:ext cx="5762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AUTOMATA </a:t>
            </a:r>
            <a:r>
              <a:rPr lang="ko-KR" altLang="en-US" sz="4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동아리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E45E707-6F5C-4395-BC5F-4030C5D3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124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원문 입력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CA077A9-C60F-41F1-92D7-BBA4C111215D}"/>
              </a:ext>
            </a:extLst>
          </p:cNvPr>
          <p:cNvSpPr/>
          <p:nvPr/>
        </p:nvSpPr>
        <p:spPr>
          <a:xfrm>
            <a:off x="5220072" y="2628528"/>
            <a:ext cx="3320008" cy="16009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해시함수</a:t>
            </a:r>
            <a:endParaRPr lang="en-US" altLang="ko-KR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AHA</a:t>
            </a:r>
            <a:endParaRPr lang="ko-KR" alt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D0E366CD-6564-4993-B4F2-E3D7F98B4D36}"/>
              </a:ext>
            </a:extLst>
          </p:cNvPr>
          <p:cNvSpPr txBox="1">
            <a:spLocks/>
          </p:cNvSpPr>
          <p:nvPr/>
        </p:nvSpPr>
        <p:spPr>
          <a:xfrm>
            <a:off x="1606958" y="4396878"/>
            <a:ext cx="1349370" cy="760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4000" dirty="0"/>
              <a:t>원문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E13C1C-EF47-40E0-8135-A5666F2A9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46" y="2348880"/>
            <a:ext cx="1349370" cy="182552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AB03153-205C-43E9-861D-D512AA26092E}"/>
              </a:ext>
            </a:extLst>
          </p:cNvPr>
          <p:cNvSpPr/>
          <p:nvPr/>
        </p:nvSpPr>
        <p:spPr>
          <a:xfrm>
            <a:off x="3275856" y="3210844"/>
            <a:ext cx="1944216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4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격자로 변환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9F3057-4485-416D-AFB2-5E11F2C5E76A}"/>
              </a:ext>
            </a:extLst>
          </p:cNvPr>
          <p:cNvSpPr/>
          <p:nvPr/>
        </p:nvSpPr>
        <p:spPr>
          <a:xfrm>
            <a:off x="755575" y="1340768"/>
            <a:ext cx="8146961" cy="50155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6037E-E108-4BD7-AFF5-B3A3AF8ADC05}"/>
              </a:ext>
            </a:extLst>
          </p:cNvPr>
          <p:cNvSpPr/>
          <p:nvPr/>
        </p:nvSpPr>
        <p:spPr>
          <a:xfrm>
            <a:off x="3635896" y="1366168"/>
            <a:ext cx="1872208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 함수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1800C7EE-7DC2-416B-ACFB-6A74E3812B48}"/>
              </a:ext>
            </a:extLst>
          </p:cNvPr>
          <p:cNvSpPr txBox="1">
            <a:spLocks/>
          </p:cNvSpPr>
          <p:nvPr/>
        </p:nvSpPr>
        <p:spPr>
          <a:xfrm>
            <a:off x="1186136" y="4293096"/>
            <a:ext cx="1349370" cy="760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3600" dirty="0"/>
              <a:t>원문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DB000E-8C73-49BB-B040-A60060EA8E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02645"/>
            <a:ext cx="1349370" cy="18255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E2FC7CF-2A9C-4208-8DA1-5D27729C5CBB}"/>
              </a:ext>
            </a:extLst>
          </p:cNvPr>
          <p:cNvSpPr/>
          <p:nvPr/>
        </p:nvSpPr>
        <p:spPr>
          <a:xfrm>
            <a:off x="241464" y="3315409"/>
            <a:ext cx="944671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9CC4B0-1879-45CE-819F-441B3D490D6A}"/>
              </a:ext>
            </a:extLst>
          </p:cNvPr>
          <p:cNvSpPr/>
          <p:nvPr/>
        </p:nvSpPr>
        <p:spPr>
          <a:xfrm>
            <a:off x="3124200" y="3212976"/>
            <a:ext cx="2023864" cy="7197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92362-6234-4B80-8FD0-E7B113991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3" t="30019" r="24512" b="20625"/>
          <a:stretch/>
        </p:blipFill>
        <p:spPr>
          <a:xfrm>
            <a:off x="5652120" y="1916832"/>
            <a:ext cx="2520280" cy="3384799"/>
          </a:xfrm>
          <a:prstGeom prst="rect">
            <a:avLst/>
          </a:prstGeom>
        </p:spPr>
      </p:pic>
      <p:sp>
        <p:nvSpPr>
          <p:cNvPr id="17" name="내용 개체 틀 6">
            <a:extLst>
              <a:ext uri="{FF2B5EF4-FFF2-40B4-BE49-F238E27FC236}">
                <a16:creationId xmlns:a16="http://schemas.microsoft.com/office/drawing/2014/main" id="{7C21D91D-B296-4EAE-BA52-8A87914CF4D5}"/>
              </a:ext>
            </a:extLst>
          </p:cNvPr>
          <p:cNvSpPr txBox="1">
            <a:spLocks/>
          </p:cNvSpPr>
          <p:nvPr/>
        </p:nvSpPr>
        <p:spPr>
          <a:xfrm>
            <a:off x="6228184" y="5373216"/>
            <a:ext cx="1349370" cy="760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3600" dirty="0"/>
              <a:t>격자</a:t>
            </a:r>
          </a:p>
        </p:txBody>
      </p:sp>
    </p:spTree>
    <p:extLst>
      <p:ext uri="{BB962C8B-B14F-4D97-AF65-F5344CB8AC3E}">
        <p14:creationId xmlns:p14="http://schemas.microsoft.com/office/powerpoint/2010/main" val="13468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세포 자동자 실행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9F3057-4485-416D-AFB2-5E11F2C5E76A}"/>
              </a:ext>
            </a:extLst>
          </p:cNvPr>
          <p:cNvSpPr/>
          <p:nvPr/>
        </p:nvSpPr>
        <p:spPr>
          <a:xfrm>
            <a:off x="251521" y="1340768"/>
            <a:ext cx="8651016" cy="50155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6037E-E108-4BD7-AFF5-B3A3AF8ADC05}"/>
              </a:ext>
            </a:extLst>
          </p:cNvPr>
          <p:cNvSpPr/>
          <p:nvPr/>
        </p:nvSpPr>
        <p:spPr>
          <a:xfrm>
            <a:off x="3635896" y="1366168"/>
            <a:ext cx="1872208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92362-6234-4B80-8FD0-E7B113991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3" t="30019" r="24512" b="20625"/>
          <a:stretch/>
        </p:blipFill>
        <p:spPr>
          <a:xfrm>
            <a:off x="6245940" y="2492896"/>
            <a:ext cx="1769337" cy="237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2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4.07407E-6 L -0.2665 -0.0462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72D564-0FE2-4D91-AD9E-5002EBEBE3B1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CC2AA-0991-4FFE-95EE-C6B06EC0632A}"/>
              </a:ext>
            </a:extLst>
          </p:cNvPr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CFE76E5-2F92-4EDD-BDBF-6DF38E30FA44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세포 자동자 실행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pic>
        <p:nvPicPr>
          <p:cNvPr id="8" name="세포 자동자(4.7s)">
            <a:hlinkClick r:id="" action="ppaction://media"/>
            <a:extLst>
              <a:ext uri="{FF2B5EF4-FFF2-40B4-BE49-F238E27FC236}">
                <a16:creationId xmlns:a16="http://schemas.microsoft.com/office/drawing/2014/main" id="{CA1D5668-8240-4C02-850A-9619E879167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9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" y="845590"/>
            <a:ext cx="8927976" cy="50219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1BF50D-D38C-4B8D-A853-B7F4DE09E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6574"/>
            <a:ext cx="8927976" cy="5021987"/>
          </a:xfrm>
          <a:prstGeom prst="rect">
            <a:avLst/>
          </a:prstGeom>
          <a:noFill/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9602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문자로 변환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9F3057-4485-416D-AFB2-5E11F2C5E76A}"/>
              </a:ext>
            </a:extLst>
          </p:cNvPr>
          <p:cNvSpPr/>
          <p:nvPr/>
        </p:nvSpPr>
        <p:spPr>
          <a:xfrm>
            <a:off x="189038" y="1340768"/>
            <a:ext cx="8785508" cy="50155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6037E-E108-4BD7-AFF5-B3A3AF8ADC05}"/>
              </a:ext>
            </a:extLst>
          </p:cNvPr>
          <p:cNvSpPr/>
          <p:nvPr/>
        </p:nvSpPr>
        <p:spPr>
          <a:xfrm>
            <a:off x="3635896" y="1366168"/>
            <a:ext cx="1872208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 함수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6A35E-90E6-4CFD-915F-96604A16C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0" t="23106" r="24688" b="11314"/>
          <a:stretch/>
        </p:blipFill>
        <p:spPr>
          <a:xfrm>
            <a:off x="3797668" y="2178229"/>
            <a:ext cx="1771165" cy="237626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45C5283-B3EF-495D-AB1C-54B9E809A773}"/>
              </a:ext>
            </a:extLst>
          </p:cNvPr>
          <p:cNvSpPr/>
          <p:nvPr/>
        </p:nvSpPr>
        <p:spPr>
          <a:xfrm>
            <a:off x="3995936" y="3501008"/>
            <a:ext cx="1483133" cy="7920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03661-055F-4698-A269-F2969BAD589F}"/>
              </a:ext>
            </a:extLst>
          </p:cNvPr>
          <p:cNvSpPr/>
          <p:nvPr/>
        </p:nvSpPr>
        <p:spPr>
          <a:xfrm>
            <a:off x="5994164" y="3284984"/>
            <a:ext cx="2782144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DFS168AFF59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690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6 -7.40741E-7 L -0.24045 0.07639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결과 도출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9F3057-4485-416D-AFB2-5E11F2C5E76A}"/>
              </a:ext>
            </a:extLst>
          </p:cNvPr>
          <p:cNvSpPr/>
          <p:nvPr/>
        </p:nvSpPr>
        <p:spPr>
          <a:xfrm>
            <a:off x="189038" y="1340768"/>
            <a:ext cx="4743002" cy="50155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6037E-E108-4BD7-AFF5-B3A3AF8ADC05}"/>
              </a:ext>
            </a:extLst>
          </p:cNvPr>
          <p:cNvSpPr/>
          <p:nvPr/>
        </p:nvSpPr>
        <p:spPr>
          <a:xfrm>
            <a:off x="1624435" y="1387984"/>
            <a:ext cx="1872208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 함수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08413-9854-4684-AA30-395FE4146B35}"/>
              </a:ext>
            </a:extLst>
          </p:cNvPr>
          <p:cNvSpPr txBox="1"/>
          <p:nvPr/>
        </p:nvSpPr>
        <p:spPr>
          <a:xfrm>
            <a:off x="6523856" y="4500409"/>
            <a:ext cx="157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해시 값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C64CD85-CEFF-4C49-ACDB-6706B3568231}"/>
              </a:ext>
            </a:extLst>
          </p:cNvPr>
          <p:cNvSpPr/>
          <p:nvPr/>
        </p:nvSpPr>
        <p:spPr>
          <a:xfrm>
            <a:off x="4190473" y="3429248"/>
            <a:ext cx="1483133" cy="7920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03661-055F-4698-A269-F2969BAD589F}"/>
              </a:ext>
            </a:extLst>
          </p:cNvPr>
          <p:cNvSpPr/>
          <p:nvPr/>
        </p:nvSpPr>
        <p:spPr>
          <a:xfrm>
            <a:off x="827584" y="3249228"/>
            <a:ext cx="2782144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DFS168AFF59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7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0.55678 -0.0053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3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6" name="폭발: 14pt 5">
            <a:extLst>
              <a:ext uri="{FF2B5EF4-FFF2-40B4-BE49-F238E27FC236}">
                <a16:creationId xmlns:a16="http://schemas.microsoft.com/office/drawing/2014/main" id="{FE389777-C961-4765-8144-8C7545370BA3}"/>
              </a:ext>
            </a:extLst>
          </p:cNvPr>
          <p:cNvSpPr/>
          <p:nvPr/>
        </p:nvSpPr>
        <p:spPr>
          <a:xfrm>
            <a:off x="863588" y="1124744"/>
            <a:ext cx="7416824" cy="4428492"/>
          </a:xfrm>
          <a:prstGeom prst="irregularSeal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문제 발생</a:t>
            </a:r>
            <a:r>
              <a:rPr lang="en-US" altLang="ko-KR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endParaRPr lang="ko-KR" alt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83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F0D83BE-DC8F-4232-BD75-E633F2802C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3" t="13424" r="17114" b="4051"/>
          <a:stretch/>
        </p:blipFill>
        <p:spPr>
          <a:xfrm>
            <a:off x="2159731" y="2420888"/>
            <a:ext cx="4824537" cy="37194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49CE7E-6077-48C6-A257-9C40768918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4" t="12781" r="21063" b="4139"/>
          <a:stretch/>
        </p:blipFill>
        <p:spPr>
          <a:xfrm>
            <a:off x="2159732" y="2420888"/>
            <a:ext cx="4824536" cy="3744416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4F076D-2C79-4095-81B2-CFD32FE826EF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ABF5BF-2F5F-4C33-9BC7-5087C50C233C}"/>
              </a:ext>
            </a:extLst>
          </p:cNvPr>
          <p:cNvSpPr txBox="1"/>
          <p:nvPr/>
        </p:nvSpPr>
        <p:spPr>
          <a:xfrm>
            <a:off x="467544" y="297224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문제 발생 </a:t>
            </a:r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DEC13-8E2F-44C5-8DCA-293BAAC51584}"/>
              </a:ext>
            </a:extLst>
          </p:cNvPr>
          <p:cNvSpPr txBox="1"/>
          <p:nvPr/>
        </p:nvSpPr>
        <p:spPr>
          <a:xfrm>
            <a:off x="899592" y="1275735"/>
            <a:ext cx="734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처음 원문의 크기와 세포자동자를 실행시킨 결과의 크기가 달라진다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433FAA-13D1-4B56-9740-FB45A52885E6}"/>
              </a:ext>
            </a:extLst>
          </p:cNvPr>
          <p:cNvSpPr/>
          <p:nvPr/>
        </p:nvSpPr>
        <p:spPr>
          <a:xfrm>
            <a:off x="107505" y="116632"/>
            <a:ext cx="8928992" cy="6604843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크기를 통한 원문</a:t>
            </a:r>
            <a:endParaRPr lang="en-US" altLang="ko-KR" sz="6600" dirty="0">
              <a:solidFill>
                <a:schemeClr val="tx1"/>
              </a:solidFill>
            </a:endParaRPr>
          </a:p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예측 가능</a:t>
            </a:r>
            <a:endParaRPr lang="en-US" altLang="ko-KR" sz="6600" dirty="0">
              <a:solidFill>
                <a:schemeClr val="tx1"/>
              </a:solidFill>
            </a:endParaRPr>
          </a:p>
          <a:p>
            <a:pPr algn="ctr"/>
            <a:endParaRPr lang="en-US" altLang="ko-KR" sz="6600" dirty="0">
              <a:solidFill>
                <a:schemeClr val="tx1"/>
              </a:solidFill>
            </a:endParaRPr>
          </a:p>
        </p:txBody>
      </p:sp>
      <p:pic>
        <p:nvPicPr>
          <p:cNvPr id="10" name="Picture 2" descr="ëì¹ ìí¸ê¸°ê³ âìëê·¸ë§â 2ìµ6ì²ë§ì ëì°° ">
            <a:extLst>
              <a:ext uri="{FF2B5EF4-FFF2-40B4-BE49-F238E27FC236}">
                <a16:creationId xmlns:a16="http://schemas.microsoft.com/office/drawing/2014/main" id="{476B4291-8319-4C6C-BC61-FB01DC14B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20" y="3991201"/>
            <a:ext cx="3592623" cy="259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03ED20D-5D1C-4584-B0FD-49BF8BEB6884}"/>
              </a:ext>
            </a:extLst>
          </p:cNvPr>
          <p:cNvSpPr/>
          <p:nvPr/>
        </p:nvSpPr>
        <p:spPr>
          <a:xfrm>
            <a:off x="6714238" y="3942397"/>
            <a:ext cx="1296144" cy="2016224"/>
          </a:xfrm>
          <a:prstGeom prst="downArrow">
            <a:avLst>
              <a:gd name="adj1" fmla="val 55920"/>
              <a:gd name="adj2" fmla="val 4023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보</a:t>
            </a:r>
            <a:endParaRPr lang="en-US" altLang="ko-KR" sz="2800" dirty="0"/>
          </a:p>
          <a:p>
            <a:pPr algn="ctr"/>
            <a:r>
              <a:rPr lang="ko-KR" altLang="en-US" sz="2800" dirty="0"/>
              <a:t>안</a:t>
            </a:r>
            <a:endParaRPr lang="en-US" altLang="ko-KR" sz="2800" dirty="0"/>
          </a:p>
          <a:p>
            <a:pPr algn="ctr"/>
            <a:r>
              <a:rPr lang="ko-KR" altLang="en-US" sz="2800" dirty="0"/>
              <a:t>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0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C49CE7E-6077-48C6-A257-9C4076891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4" t="12781" r="21063" b="4139"/>
          <a:stretch/>
        </p:blipFill>
        <p:spPr>
          <a:xfrm>
            <a:off x="2159732" y="2420888"/>
            <a:ext cx="4824536" cy="3744416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4F076D-2C79-4095-81B2-CFD32FE826EF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ABF5BF-2F5F-4C33-9BC7-5087C50C233C}"/>
              </a:ext>
            </a:extLst>
          </p:cNvPr>
          <p:cNvSpPr txBox="1"/>
          <p:nvPr/>
        </p:nvSpPr>
        <p:spPr>
          <a:xfrm>
            <a:off x="467544" y="297224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문제 해결 </a:t>
            </a:r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DEC13-8E2F-44C5-8DCA-293BAAC51584}"/>
              </a:ext>
            </a:extLst>
          </p:cNvPr>
          <p:cNvSpPr txBox="1"/>
          <p:nvPr/>
        </p:nvSpPr>
        <p:spPr>
          <a:xfrm>
            <a:off x="899592" y="1275735"/>
            <a:ext cx="734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처음 원문의 </a:t>
            </a:r>
            <a:r>
              <a:rPr lang="ko-KR" altLang="en-US" sz="2800" dirty="0" err="1"/>
              <a:t>크기과</a:t>
            </a:r>
            <a:r>
              <a:rPr lang="ko-KR" altLang="en-US" sz="2800" dirty="0"/>
              <a:t> 세포자동자를 실행시킨 결과의 크기가 달라진다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ABEB1-743B-403E-BF74-BAACBB680B6D}"/>
              </a:ext>
            </a:extLst>
          </p:cNvPr>
          <p:cNvSpPr txBox="1"/>
          <p:nvPr/>
        </p:nvSpPr>
        <p:spPr>
          <a:xfrm>
            <a:off x="1019585" y="1844824"/>
            <a:ext cx="7104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err="1"/>
              <a:t>토러스형</a:t>
            </a:r>
            <a:r>
              <a:rPr lang="ko-KR" altLang="en-US" sz="6000" dirty="0"/>
              <a:t> 격자 도입</a:t>
            </a:r>
            <a:r>
              <a:rPr lang="en-US" altLang="ko-KR" sz="6000" dirty="0"/>
              <a:t>!</a:t>
            </a:r>
            <a:endParaRPr lang="ko-KR" altLang="en-US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5439B-5522-406A-8F2C-C0EE40E36284}"/>
              </a:ext>
            </a:extLst>
          </p:cNvPr>
          <p:cNvSpPr txBox="1"/>
          <p:nvPr/>
        </p:nvSpPr>
        <p:spPr>
          <a:xfrm>
            <a:off x="827584" y="3274239"/>
            <a:ext cx="74888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/>
              <a:t>위와 아래</a:t>
            </a:r>
            <a:r>
              <a:rPr lang="en-US" altLang="ko-KR" sz="4400" dirty="0"/>
              <a:t>, </a:t>
            </a:r>
            <a:r>
              <a:rPr lang="ko-KR" altLang="en-US" sz="4400" dirty="0"/>
              <a:t>왼쪽과 오른쪽이 붙어 있는 격자</a:t>
            </a:r>
          </a:p>
        </p:txBody>
      </p:sp>
      <p:pic>
        <p:nvPicPr>
          <p:cNvPr id="3074" name="Picture 2" descr="지구가 도넛 모양이라면 어떤 일이? ">
            <a:extLst>
              <a:ext uri="{FF2B5EF4-FFF2-40B4-BE49-F238E27FC236}">
                <a16:creationId xmlns:a16="http://schemas.microsoft.com/office/drawing/2014/main" id="{025B0218-9736-4FAB-B701-9F1C9BE1F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7901" r="4152" b="6957"/>
          <a:stretch/>
        </p:blipFill>
        <p:spPr bwMode="auto">
          <a:xfrm>
            <a:off x="3989946" y="3244042"/>
            <a:ext cx="4896544" cy="301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4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pic>
        <p:nvPicPr>
          <p:cNvPr id="3" name="Desktop 2018.08.19 - 22.29.39.01_Trim">
            <a:hlinkClick r:id="" action="ppaction://media"/>
            <a:extLst>
              <a:ext uri="{FF2B5EF4-FFF2-40B4-BE49-F238E27FC236}">
                <a16:creationId xmlns:a16="http://schemas.microsoft.com/office/drawing/2014/main" id="{91FCB907-A2C8-4E07-AC6B-7F451FCDC0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9" end="1185.2083"/>
                </p14:media>
              </p:ext>
            </p:extLst>
          </p:nvPr>
        </p:nvPicPr>
        <p:blipFill rotWithShape="1">
          <a:blip r:embed="rId5"/>
          <a:srcRect l="28410" t="15957" r="18551" b="14412"/>
          <a:stretch>
            <a:fillRect/>
          </a:stretch>
        </p:blipFill>
        <p:spPr>
          <a:xfrm>
            <a:off x="2231739" y="2564904"/>
            <a:ext cx="4680520" cy="34563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A8C680-1D68-4817-B41F-5770E5895E24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12481-8A34-4783-9E11-EE08B091A7F6}"/>
              </a:ext>
            </a:extLst>
          </p:cNvPr>
          <p:cNvSpPr txBox="1"/>
          <p:nvPr/>
        </p:nvSpPr>
        <p:spPr>
          <a:xfrm>
            <a:off x="467544" y="297224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문제 발생 </a:t>
            </a:r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D4035-D82F-4D01-A44B-396AF7AD5958}"/>
              </a:ext>
            </a:extLst>
          </p:cNvPr>
          <p:cNvSpPr txBox="1"/>
          <p:nvPr/>
        </p:nvSpPr>
        <p:spPr>
          <a:xfrm>
            <a:off x="899592" y="1275735"/>
            <a:ext cx="734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세포자동자가 실행되는 동안 더 이상 변하지 않는 상태가 만들어진다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28D8A8-6AEC-4EE4-80C1-4BB63A42BA33}"/>
              </a:ext>
            </a:extLst>
          </p:cNvPr>
          <p:cNvSpPr/>
          <p:nvPr/>
        </p:nvSpPr>
        <p:spPr>
          <a:xfrm>
            <a:off x="107505" y="116632"/>
            <a:ext cx="8928992" cy="6604843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경우의 수가 줄어 쉽게 원문 예측 가능</a:t>
            </a:r>
            <a:endParaRPr lang="en-US" altLang="ko-KR" sz="6600" dirty="0">
              <a:solidFill>
                <a:schemeClr val="tx1"/>
              </a:solidFill>
            </a:endParaRPr>
          </a:p>
          <a:p>
            <a:pPr algn="ctr"/>
            <a:endParaRPr lang="en-US" altLang="ko-KR" sz="6600" dirty="0">
              <a:solidFill>
                <a:schemeClr val="tx1"/>
              </a:solidFill>
            </a:endParaRPr>
          </a:p>
          <a:p>
            <a:pPr algn="ctr"/>
            <a:endParaRPr lang="en-US" altLang="ko-KR" sz="6600" dirty="0">
              <a:solidFill>
                <a:schemeClr val="tx1"/>
              </a:solidFill>
            </a:endParaRPr>
          </a:p>
          <a:p>
            <a:pPr algn="ctr"/>
            <a:endParaRPr lang="ko-KR" altLang="en-US" sz="66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E87D17-7E2C-438E-92AE-30CD8E0D9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57" y="3236823"/>
            <a:ext cx="5280891" cy="3078760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BE2E38CF-2C13-4898-AAD5-AFFD6AA0408D}"/>
              </a:ext>
            </a:extLst>
          </p:cNvPr>
          <p:cNvSpPr/>
          <p:nvPr/>
        </p:nvSpPr>
        <p:spPr>
          <a:xfrm>
            <a:off x="6732240" y="3942397"/>
            <a:ext cx="1296144" cy="2016224"/>
          </a:xfrm>
          <a:prstGeom prst="downArrow">
            <a:avLst>
              <a:gd name="adj1" fmla="val 55920"/>
              <a:gd name="adj2" fmla="val 4023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단</a:t>
            </a:r>
            <a:endParaRPr lang="en-US" altLang="ko-KR" sz="2400" dirty="0"/>
          </a:p>
          <a:p>
            <a:pPr algn="ctr"/>
            <a:r>
              <a:rPr lang="ko-KR" altLang="en-US" sz="2400" dirty="0"/>
              <a:t>방</a:t>
            </a:r>
            <a:endParaRPr lang="en-US" altLang="ko-KR" sz="2400" dirty="0"/>
          </a:p>
          <a:p>
            <a:pPr algn="ctr"/>
            <a:r>
              <a:rPr lang="ko-KR" altLang="en-US" sz="2400" dirty="0"/>
              <a:t>향</a:t>
            </a:r>
            <a:endParaRPr lang="en-US" altLang="ko-KR" sz="2400" dirty="0"/>
          </a:p>
          <a:p>
            <a:pPr algn="ctr"/>
            <a:r>
              <a:rPr lang="ko-KR" altLang="en-US" sz="2400" dirty="0"/>
              <a:t>성</a:t>
            </a:r>
            <a:endParaRPr lang="ko-KR" altLang="en-US" sz="1600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01276F7D-F045-40A1-8916-C55C9F7DC927}"/>
              </a:ext>
            </a:extLst>
          </p:cNvPr>
          <p:cNvSpPr/>
          <p:nvPr/>
        </p:nvSpPr>
        <p:spPr>
          <a:xfrm>
            <a:off x="7256270" y="3942397"/>
            <a:ext cx="1296144" cy="2016224"/>
          </a:xfrm>
          <a:prstGeom prst="downArrow">
            <a:avLst>
              <a:gd name="adj1" fmla="val 55920"/>
              <a:gd name="adj2" fmla="val 4023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보</a:t>
            </a:r>
            <a:endParaRPr lang="en-US" altLang="ko-KR" sz="2800" dirty="0"/>
          </a:p>
          <a:p>
            <a:pPr algn="ctr"/>
            <a:r>
              <a:rPr lang="ko-KR" altLang="en-US" sz="2800" dirty="0"/>
              <a:t>안</a:t>
            </a:r>
            <a:endParaRPr lang="en-US" altLang="ko-KR" sz="2800" dirty="0"/>
          </a:p>
          <a:p>
            <a:pPr algn="ctr"/>
            <a:r>
              <a:rPr lang="ko-KR" altLang="en-US" sz="2800" dirty="0"/>
              <a:t>성</a:t>
            </a:r>
            <a:endParaRPr lang="ko-KR" altLang="en-US" dirty="0"/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7F48349B-1D94-41EB-9BF3-760C55BF6519}"/>
              </a:ext>
            </a:extLst>
          </p:cNvPr>
          <p:cNvSpPr/>
          <p:nvPr/>
        </p:nvSpPr>
        <p:spPr>
          <a:xfrm rot="18898078">
            <a:off x="2652640" y="5483086"/>
            <a:ext cx="1101558" cy="1101558"/>
          </a:xfrm>
          <a:prstGeom prst="plus">
            <a:avLst>
              <a:gd name="adj" fmla="val 4267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A3A9775B-6C98-45BC-99FD-C665031C41E7}"/>
              </a:ext>
            </a:extLst>
          </p:cNvPr>
          <p:cNvSpPr/>
          <p:nvPr/>
        </p:nvSpPr>
        <p:spPr>
          <a:xfrm rot="18898078">
            <a:off x="2657445" y="5483677"/>
            <a:ext cx="1101558" cy="1101558"/>
          </a:xfrm>
          <a:prstGeom prst="plus">
            <a:avLst>
              <a:gd name="adj" fmla="val 42679"/>
            </a:avLst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6" grpId="0" animBg="1"/>
      <p:bldP spid="16" grpId="1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D057A8-D1F9-44E4-B6EE-6994829810E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영상">
            <a:hlinkClick r:id="" action="ppaction://media"/>
            <a:extLst>
              <a:ext uri="{FF2B5EF4-FFF2-40B4-BE49-F238E27FC236}">
                <a16:creationId xmlns:a16="http://schemas.microsoft.com/office/drawing/2014/main" id="{B06EF132-09B6-4D88-A43E-CF6834438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2198" y="1988840"/>
            <a:ext cx="5559602" cy="3127276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123A73-BF54-48EF-AAA5-9BEA3C2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8C68CC-2476-4C66-9CEB-CF7927097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9" y="-4573"/>
            <a:ext cx="7140559" cy="6538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C3C931-C658-4300-BA50-5FB51E42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58" y="0"/>
            <a:ext cx="4896542" cy="6498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E48C94-70CA-4745-AF60-AA6F77014D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25" y="394156"/>
            <a:ext cx="5904654" cy="6463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0641A4-CD54-44A5-814E-D62148A56E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12" y="421084"/>
            <a:ext cx="6348010" cy="64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5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9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AECF3F-AEE1-4D9F-BDE6-E8DF8EA97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39" y="2566342"/>
            <a:ext cx="4680520" cy="3467522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A8C680-1D68-4817-B41F-5770E5895E24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12481-8A34-4783-9E11-EE08B091A7F6}"/>
              </a:ext>
            </a:extLst>
          </p:cNvPr>
          <p:cNvSpPr txBox="1"/>
          <p:nvPr/>
        </p:nvSpPr>
        <p:spPr>
          <a:xfrm>
            <a:off x="467544" y="297224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문제 해결 </a:t>
            </a:r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D4035-D82F-4D01-A44B-396AF7AD5958}"/>
              </a:ext>
            </a:extLst>
          </p:cNvPr>
          <p:cNvSpPr txBox="1"/>
          <p:nvPr/>
        </p:nvSpPr>
        <p:spPr>
          <a:xfrm>
            <a:off x="755576" y="1275735"/>
            <a:ext cx="7632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세포자동자가 실행되는 동안 더 이상 변하지 않는 상태가 만들어진다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60D46-9C65-4D99-A57D-A5839ECE6383}"/>
              </a:ext>
            </a:extLst>
          </p:cNvPr>
          <p:cNvSpPr txBox="1"/>
          <p:nvPr/>
        </p:nvSpPr>
        <p:spPr>
          <a:xfrm>
            <a:off x="250142" y="2582366"/>
            <a:ext cx="8643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/>
              <a:t>세포자동자의 규칙 변형</a:t>
            </a:r>
            <a:r>
              <a:rPr lang="en-US" altLang="ko-KR" sz="6000" dirty="0"/>
              <a:t>!</a:t>
            </a:r>
            <a:endParaRPr lang="ko-KR" altLang="en-US" sz="6000" dirty="0"/>
          </a:p>
        </p:txBody>
      </p:sp>
      <p:pic>
        <p:nvPicPr>
          <p:cNvPr id="6" name="그림 5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4ECE1EFD-D1A5-49AB-928F-D7423800B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58225"/>
            <a:ext cx="8784976" cy="49415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7C90EC-C21D-46EF-A8DC-1EAFBAA9F61D}"/>
              </a:ext>
            </a:extLst>
          </p:cNvPr>
          <p:cNvSpPr/>
          <p:nvPr/>
        </p:nvSpPr>
        <p:spPr>
          <a:xfrm>
            <a:off x="2699792" y="4365104"/>
            <a:ext cx="245520" cy="383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?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7F079-7C55-42AB-A619-718540B26348}"/>
              </a:ext>
            </a:extLst>
          </p:cNvPr>
          <p:cNvSpPr/>
          <p:nvPr/>
        </p:nvSpPr>
        <p:spPr>
          <a:xfrm>
            <a:off x="5069408" y="4365104"/>
            <a:ext cx="245520" cy="383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615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9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39762"/>
            <a:ext cx="2895600" cy="381713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6A351C-49BB-48F0-A32B-062527847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391309"/>
              </p:ext>
            </p:extLst>
          </p:nvPr>
        </p:nvGraphicFramePr>
        <p:xfrm>
          <a:off x="739210" y="692696"/>
          <a:ext cx="7505199" cy="525894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528534">
                  <a:extLst>
                    <a:ext uri="{9D8B030D-6E8A-4147-A177-3AD203B41FA5}">
                      <a16:colId xmlns:a16="http://schemas.microsoft.com/office/drawing/2014/main" val="3928500121"/>
                    </a:ext>
                  </a:extLst>
                </a:gridCol>
                <a:gridCol w="1195333">
                  <a:extLst>
                    <a:ext uri="{9D8B030D-6E8A-4147-A177-3AD203B41FA5}">
                      <a16:colId xmlns:a16="http://schemas.microsoft.com/office/drawing/2014/main" val="2516591113"/>
                    </a:ext>
                  </a:extLst>
                </a:gridCol>
                <a:gridCol w="1195333">
                  <a:extLst>
                    <a:ext uri="{9D8B030D-6E8A-4147-A177-3AD203B41FA5}">
                      <a16:colId xmlns:a16="http://schemas.microsoft.com/office/drawing/2014/main" val="3847308217"/>
                    </a:ext>
                  </a:extLst>
                </a:gridCol>
                <a:gridCol w="1195333">
                  <a:extLst>
                    <a:ext uri="{9D8B030D-6E8A-4147-A177-3AD203B41FA5}">
                      <a16:colId xmlns:a16="http://schemas.microsoft.com/office/drawing/2014/main" val="1435487971"/>
                    </a:ext>
                  </a:extLst>
                </a:gridCol>
                <a:gridCol w="1195333">
                  <a:extLst>
                    <a:ext uri="{9D8B030D-6E8A-4147-A177-3AD203B41FA5}">
                      <a16:colId xmlns:a16="http://schemas.microsoft.com/office/drawing/2014/main" val="4286280878"/>
                    </a:ext>
                  </a:extLst>
                </a:gridCol>
                <a:gridCol w="1195333">
                  <a:extLst>
                    <a:ext uri="{9D8B030D-6E8A-4147-A177-3AD203B41FA5}">
                      <a16:colId xmlns:a16="http://schemas.microsoft.com/office/drawing/2014/main" val="408702822"/>
                    </a:ext>
                  </a:extLst>
                </a:gridCol>
              </a:tblGrid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kern="100">
                          <a:effectLst/>
                        </a:rPr>
                        <a:t>세포자동자 </a:t>
                      </a:r>
                      <a:r>
                        <a:rPr lang="ko-KR" sz="1300" kern="100">
                          <a:effectLst/>
                        </a:rPr>
                        <a:t>규칙</a:t>
                      </a:r>
                      <a:endParaRPr lang="en-US" altLang="ko-KR" sz="13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>
                          <a:effectLst/>
                        </a:rPr>
                        <a:t>(</a:t>
                      </a:r>
                      <a:r>
                        <a:rPr lang="ko-KR" altLang="en-US" sz="1300" kern="100" dirty="0">
                          <a:effectLst/>
                        </a:rPr>
                        <a:t>생존</a:t>
                      </a:r>
                      <a:r>
                        <a:rPr lang="en-US" altLang="ko-KR" sz="1300" kern="100" dirty="0">
                          <a:effectLst/>
                        </a:rPr>
                        <a:t>/</a:t>
                      </a:r>
                      <a:r>
                        <a:rPr lang="ko-KR" altLang="en-US" sz="1300" kern="100" dirty="0">
                          <a:effectLst/>
                        </a:rPr>
                        <a:t>탄생</a:t>
                      </a:r>
                      <a:r>
                        <a:rPr lang="en-US" altLang="ko-KR" sz="1300" kern="100" dirty="0">
                          <a:effectLst/>
                        </a:rPr>
                        <a:t>)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수렴 저항성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규칙 저항성</a:t>
                      </a:r>
                      <a:endParaRPr lang="en-US" altLang="ko-KR" sz="13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(x4)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 err="1">
                          <a:effectLst/>
                        </a:rPr>
                        <a:t>개체수</a:t>
                      </a:r>
                      <a:r>
                        <a:rPr lang="ko-KR" sz="1300" kern="100" dirty="0">
                          <a:effectLst/>
                        </a:rPr>
                        <a:t> 편차</a:t>
                      </a:r>
                      <a:endParaRPr lang="en-US" altLang="ko-KR" sz="13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(x3)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평균 근방</a:t>
                      </a:r>
                      <a:endParaRPr lang="en-US" altLang="ko-KR" sz="13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(x1)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점수 합계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670152755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/>
                        <a:t>2/3</a:t>
                      </a:r>
                      <a:endParaRPr lang="ko-KR" altLang="en-US" sz="1300" dirty="0"/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300" dirty="0"/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300" dirty="0"/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2663154845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1/1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O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174532703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1237/157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O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24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4167274313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1357/57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20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063977956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16/24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2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964270214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14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995491017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2/23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X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>
                          <a:effectLst/>
                        </a:rPr>
                        <a:t>X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799688138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X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>
                          <a:effectLst/>
                        </a:rPr>
                        <a:t>X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712449875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2/4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2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3036261471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2/12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2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2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19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810350977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2/235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X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>
                          <a:effectLst/>
                        </a:rPr>
                        <a:t>X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18858340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F5096B-710E-4778-B6D7-4AD0287621BE}"/>
              </a:ext>
            </a:extLst>
          </p:cNvPr>
          <p:cNvSpPr/>
          <p:nvPr/>
        </p:nvSpPr>
        <p:spPr>
          <a:xfrm>
            <a:off x="739210" y="1988840"/>
            <a:ext cx="7449557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CD93C8-BEB0-493A-845D-7ED4DFEA532F}"/>
              </a:ext>
            </a:extLst>
          </p:cNvPr>
          <p:cNvSpPr/>
          <p:nvPr/>
        </p:nvSpPr>
        <p:spPr>
          <a:xfrm>
            <a:off x="2314680" y="3429000"/>
            <a:ext cx="4514640" cy="217700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해시함수</a:t>
            </a:r>
            <a:endParaRPr lang="en-US" altLang="ko-KR"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AHA</a:t>
            </a:r>
            <a:endParaRPr lang="ko-KR" altLang="en-US"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131DD2E-823D-43F1-8A9D-404E6C978F09}"/>
              </a:ext>
            </a:extLst>
          </p:cNvPr>
          <p:cNvSpPr/>
          <p:nvPr/>
        </p:nvSpPr>
        <p:spPr>
          <a:xfrm>
            <a:off x="4355976" y="2420888"/>
            <a:ext cx="432048" cy="1008112"/>
          </a:xfrm>
          <a:prstGeom prst="downArrow">
            <a:avLst>
              <a:gd name="adj1" fmla="val 45850"/>
              <a:gd name="adj2" fmla="val 831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ABA481-C4CB-436A-A398-EE1823A24D1D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CE12C-3560-4FCD-AAD3-69E53C2094E6}"/>
              </a:ext>
            </a:extLst>
          </p:cNvPr>
          <p:cNvSpPr txBox="1"/>
          <p:nvPr/>
        </p:nvSpPr>
        <p:spPr>
          <a:xfrm>
            <a:off x="467544" y="297224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Salt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첨가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244EA76-6BFF-45D9-9A8C-48323E18D0A8}"/>
              </a:ext>
            </a:extLst>
          </p:cNvPr>
          <p:cNvSpPr/>
          <p:nvPr/>
        </p:nvSpPr>
        <p:spPr>
          <a:xfrm>
            <a:off x="5220072" y="3060576"/>
            <a:ext cx="3320008" cy="16009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해시함수</a:t>
            </a:r>
            <a:endParaRPr lang="en-US" altLang="ko-KR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AHA</a:t>
            </a:r>
            <a:endParaRPr lang="ko-KR" alt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0DEDE74-03A1-41A2-928A-76C9EB3D2CB5}"/>
              </a:ext>
            </a:extLst>
          </p:cNvPr>
          <p:cNvSpPr txBox="1">
            <a:spLocks/>
          </p:cNvSpPr>
          <p:nvPr/>
        </p:nvSpPr>
        <p:spPr>
          <a:xfrm>
            <a:off x="1606958" y="4828926"/>
            <a:ext cx="1349370" cy="760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4000" dirty="0"/>
              <a:t>원문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009158-327E-490A-8706-223635CAA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46" y="2780928"/>
            <a:ext cx="1349370" cy="1825529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A3ABC6F-5B0C-4C54-AF32-F50BEAFFAC0C}"/>
              </a:ext>
            </a:extLst>
          </p:cNvPr>
          <p:cNvSpPr/>
          <p:nvPr/>
        </p:nvSpPr>
        <p:spPr>
          <a:xfrm>
            <a:off x="3275856" y="3642892"/>
            <a:ext cx="1944216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B4956E-2574-4CE1-9A39-02F68091A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564" y="2953435"/>
            <a:ext cx="831256" cy="7965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8B3625-4E23-4254-966B-22D404ACA746}"/>
              </a:ext>
            </a:extLst>
          </p:cNvPr>
          <p:cNvSpPr/>
          <p:nvPr/>
        </p:nvSpPr>
        <p:spPr>
          <a:xfrm>
            <a:off x="827584" y="1488448"/>
            <a:ext cx="2708506" cy="947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schemeClr val="tx1"/>
                </a:solidFill>
              </a:rPr>
              <a:t>대고박력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AB770A-C5FD-418B-B126-FD1AAD907C1C}"/>
              </a:ext>
            </a:extLst>
          </p:cNvPr>
          <p:cNvSpPr/>
          <p:nvPr/>
        </p:nvSpPr>
        <p:spPr>
          <a:xfrm>
            <a:off x="2817751" y="164374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i="1" dirty="0">
                <a:solidFill>
                  <a:srgbClr val="7030A0"/>
                </a:solidFill>
              </a:rPr>
              <a:t>짱</a:t>
            </a:r>
          </a:p>
        </p:txBody>
      </p:sp>
    </p:spTree>
    <p:extLst>
      <p:ext uri="{BB962C8B-B14F-4D97-AF65-F5344CB8AC3E}">
        <p14:creationId xmlns:p14="http://schemas.microsoft.com/office/powerpoint/2010/main" val="11923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 animBg="1"/>
      <p:bldP spid="14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아래로 구부러짐 15">
            <a:extLst>
              <a:ext uri="{FF2B5EF4-FFF2-40B4-BE49-F238E27FC236}">
                <a16:creationId xmlns:a16="http://schemas.microsoft.com/office/drawing/2014/main" id="{24EF7F6C-86A7-46A5-9C96-F3157B77A4B2}"/>
              </a:ext>
            </a:extLst>
          </p:cNvPr>
          <p:cNvSpPr/>
          <p:nvPr/>
        </p:nvSpPr>
        <p:spPr>
          <a:xfrm>
            <a:off x="1907704" y="2276872"/>
            <a:ext cx="5616624" cy="1440160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3A6715-04C8-43DF-BF37-7A34D615FD5D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123A73-BF54-48EF-AAA5-9BEA3C2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0A91D-0CA0-454E-9904-9F384E596935}"/>
              </a:ext>
            </a:extLst>
          </p:cNvPr>
          <p:cNvSpPr/>
          <p:nvPr/>
        </p:nvSpPr>
        <p:spPr>
          <a:xfrm>
            <a:off x="323528" y="3708648"/>
            <a:ext cx="2448272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tx1"/>
                </a:solidFill>
              </a:rPr>
              <a:t>대고박력</a:t>
            </a:r>
            <a:endParaRPr lang="ko-KR" altLang="en-US" sz="4400" i="1" dirty="0">
              <a:solidFill>
                <a:srgbClr val="7030A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8A58D6-A630-40AA-BC4E-BCECC555F90A}"/>
              </a:ext>
            </a:extLst>
          </p:cNvPr>
          <p:cNvSpPr/>
          <p:nvPr/>
        </p:nvSpPr>
        <p:spPr>
          <a:xfrm>
            <a:off x="2908176" y="1772816"/>
            <a:ext cx="3320008" cy="1600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해시함수</a:t>
            </a:r>
            <a:endParaRPr lang="en-US" altLang="ko-KR" sz="3600" dirty="0"/>
          </a:p>
          <a:p>
            <a:pPr algn="ctr"/>
            <a:r>
              <a:rPr lang="en-US" altLang="ko-KR" sz="3600" dirty="0"/>
              <a:t>AHA</a:t>
            </a:r>
            <a:endParaRPr lang="ko-KR" altLang="en-US" sz="3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C765C6-7D3C-491F-8189-906507EFEB0D}"/>
              </a:ext>
            </a:extLst>
          </p:cNvPr>
          <p:cNvSpPr/>
          <p:nvPr/>
        </p:nvSpPr>
        <p:spPr>
          <a:xfrm>
            <a:off x="6012160" y="3717032"/>
            <a:ext cx="2782144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DFS168AFF59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CB33D5-883A-4ED7-BD4E-EB5FCA9D9132}"/>
              </a:ext>
            </a:extLst>
          </p:cNvPr>
          <p:cNvSpPr txBox="1"/>
          <p:nvPr/>
        </p:nvSpPr>
        <p:spPr>
          <a:xfrm>
            <a:off x="467544" y="297224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Salt 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첨가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3A204-0E9F-4BB9-B23A-98B27D929515}"/>
              </a:ext>
            </a:extLst>
          </p:cNvPr>
          <p:cNvSpPr txBox="1"/>
          <p:nvPr/>
        </p:nvSpPr>
        <p:spPr>
          <a:xfrm>
            <a:off x="637728" y="1628800"/>
            <a:ext cx="2035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원문</a:t>
            </a:r>
            <a:endParaRPr lang="ko-KR" altLang="en-US" sz="32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EB507-DA27-4D36-9092-F652EDE9724B}"/>
              </a:ext>
            </a:extLst>
          </p:cNvPr>
          <p:cNvSpPr txBox="1"/>
          <p:nvPr/>
        </p:nvSpPr>
        <p:spPr>
          <a:xfrm>
            <a:off x="6804248" y="1628800"/>
            <a:ext cx="157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해시 값</a:t>
            </a:r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6677EF86-1F48-4917-8D0F-89EA6608B7B4}"/>
              </a:ext>
            </a:extLst>
          </p:cNvPr>
          <p:cNvSpPr/>
          <p:nvPr/>
        </p:nvSpPr>
        <p:spPr>
          <a:xfrm flipH="1" flipV="1">
            <a:off x="1759868" y="4878125"/>
            <a:ext cx="5616624" cy="1431776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554D27-1F13-4721-A1A1-C7A753BD9E66}"/>
              </a:ext>
            </a:extLst>
          </p:cNvPr>
          <p:cNvSpPr/>
          <p:nvPr/>
        </p:nvSpPr>
        <p:spPr>
          <a:xfrm>
            <a:off x="2655695" y="390779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i="1" dirty="0">
                <a:solidFill>
                  <a:srgbClr val="7030A0"/>
                </a:solidFill>
              </a:rPr>
              <a:t>짱</a:t>
            </a:r>
            <a:endParaRPr lang="ko-KR" altLang="en-US" sz="4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278840-E2FD-4573-BBAF-555C477D07EB}"/>
              </a:ext>
            </a:extLst>
          </p:cNvPr>
          <p:cNvSpPr/>
          <p:nvPr/>
        </p:nvSpPr>
        <p:spPr>
          <a:xfrm>
            <a:off x="1504087" y="1623429"/>
            <a:ext cx="1104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i="1" dirty="0"/>
              <a:t>+salt</a:t>
            </a:r>
            <a:endParaRPr lang="ko-KR" altLang="en-US" sz="3200" dirty="0"/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B8C5572-3592-4504-BEC6-FD2E71C5CEED}"/>
              </a:ext>
            </a:extLst>
          </p:cNvPr>
          <p:cNvSpPr/>
          <p:nvPr/>
        </p:nvSpPr>
        <p:spPr>
          <a:xfrm>
            <a:off x="4120000" y="3614377"/>
            <a:ext cx="1192032" cy="2125716"/>
          </a:xfrm>
          <a:prstGeom prst="upArrow">
            <a:avLst>
              <a:gd name="adj1" fmla="val 63654"/>
              <a:gd name="adj2" fmla="val 4165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보</a:t>
            </a:r>
            <a:endParaRPr lang="en-US" altLang="ko-KR" sz="2800" dirty="0"/>
          </a:p>
          <a:p>
            <a:pPr algn="ctr"/>
            <a:r>
              <a:rPr lang="ko-KR" altLang="en-US" sz="2800" dirty="0"/>
              <a:t>안</a:t>
            </a:r>
            <a:endParaRPr lang="en-US" altLang="ko-KR" sz="2800" dirty="0"/>
          </a:p>
          <a:p>
            <a:pPr algn="ctr"/>
            <a:r>
              <a:rPr lang="ko-KR" altLang="en-US" sz="2800" dirty="0"/>
              <a:t>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0C2374-D739-40E6-B74E-F41EB5C4EE4B}"/>
              </a:ext>
            </a:extLst>
          </p:cNvPr>
          <p:cNvSpPr/>
          <p:nvPr/>
        </p:nvSpPr>
        <p:spPr>
          <a:xfrm>
            <a:off x="323528" y="3707833"/>
            <a:ext cx="3168352" cy="1152128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4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/>
      <p:bldP spid="5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이렇게 만들어진 </a:t>
            </a:r>
            <a:r>
              <a:rPr lang="en-US" altLang="ko-KR" dirty="0"/>
              <a:t>AHA …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4000" dirty="0"/>
              <a:t>   </a:t>
            </a:r>
            <a:endParaRPr lang="en-US" altLang="ko-KR" sz="4000" dirty="0"/>
          </a:p>
          <a:p>
            <a:pPr marL="0" indent="0">
              <a:buNone/>
            </a:pPr>
            <a:r>
              <a:rPr lang="en-US" altLang="ko-KR" sz="4000" dirty="0"/>
              <a:t>   </a:t>
            </a:r>
            <a:r>
              <a:rPr lang="ko-KR" altLang="en-US" sz="4000" dirty="0"/>
              <a:t>과연 좋은 암호 알고리즘 일까</a:t>
            </a:r>
            <a:r>
              <a:rPr lang="en-US" altLang="ko-KR" sz="4000" dirty="0"/>
              <a:t>?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32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 잠깐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좋은 암호 알고리즘의 조건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ym typeface="Wingdings" pitchFamily="2" charset="2"/>
              </a:rPr>
              <a:t>   </a:t>
            </a:r>
            <a:r>
              <a:rPr lang="ko-KR" altLang="en-US" b="1" i="1" u="sng" dirty="0">
                <a:solidFill>
                  <a:srgbClr val="FF0000"/>
                </a:solidFill>
                <a:sym typeface="Wingdings" pitchFamily="2" charset="2"/>
              </a:rPr>
              <a:t>약간의 차이</a:t>
            </a:r>
            <a:r>
              <a:rPr lang="ko-KR" altLang="en-US" b="1" i="1" u="sng" dirty="0">
                <a:sym typeface="Wingdings" pitchFamily="2" charset="2"/>
              </a:rPr>
              <a:t>가</a:t>
            </a:r>
            <a:r>
              <a:rPr lang="en-US" altLang="ko-KR" b="1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ko-KR" altLang="en-US" b="1" i="1" u="sng" dirty="0">
                <a:solidFill>
                  <a:srgbClr val="FF0000"/>
                </a:solidFill>
                <a:sym typeface="Wingdings" pitchFamily="2" charset="2"/>
              </a:rPr>
              <a:t>무질서함</a:t>
            </a:r>
            <a:r>
              <a:rPr lang="ko-KR" altLang="en-US" b="1" i="1" u="sng" dirty="0">
                <a:sym typeface="Wingdings" pitchFamily="2" charset="2"/>
              </a:rPr>
              <a:t>을 만들어야 함</a:t>
            </a:r>
            <a:r>
              <a:rPr lang="en-US" altLang="ko-KR" b="1" i="1" u="sng" dirty="0">
                <a:sym typeface="Wingdings" pitchFamily="2" charset="2"/>
              </a:rPr>
              <a:t>!</a:t>
            </a:r>
            <a:endParaRPr lang="ko-KR" altLang="en-US" b="1" i="1" u="sng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pic>
        <p:nvPicPr>
          <p:cNvPr id="4099" name="_x66740816" descr="EMB000028a87c4b">
            <a:extLst>
              <a:ext uri="{FF2B5EF4-FFF2-40B4-BE49-F238E27FC236}">
                <a16:creationId xmlns:a16="http://schemas.microsoft.com/office/drawing/2014/main" id="{DBB70381-0B42-482D-B188-7BC0D380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73" y="2204864"/>
            <a:ext cx="5773454" cy="284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366D5A4-DCC9-4EEE-964D-107EA5C4834C}"/>
              </a:ext>
            </a:extLst>
          </p:cNvPr>
          <p:cNvSpPr/>
          <p:nvPr/>
        </p:nvSpPr>
        <p:spPr>
          <a:xfrm flipV="1">
            <a:off x="2256896" y="2760248"/>
            <a:ext cx="361056" cy="361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1D145BD-EAB1-47A8-9809-0A7F26EF1AFB}"/>
              </a:ext>
            </a:extLst>
          </p:cNvPr>
          <p:cNvSpPr/>
          <p:nvPr/>
        </p:nvSpPr>
        <p:spPr>
          <a:xfrm flipV="1">
            <a:off x="2277576" y="4560448"/>
            <a:ext cx="361056" cy="361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준비했습니다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AHA</a:t>
            </a:r>
            <a:r>
              <a:rPr lang="ko-KR" altLang="en-US" dirty="0"/>
              <a:t>의 능력을 검증하기 위한 </a:t>
            </a:r>
            <a:r>
              <a:rPr lang="en-US" altLang="ko-KR" dirty="0"/>
              <a:t>3</a:t>
            </a:r>
            <a:r>
              <a:rPr lang="ko-KR" altLang="en-US" dirty="0"/>
              <a:t>가지 시험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b="1" dirty="0"/>
              <a:t>원문의 한글자</a:t>
            </a:r>
            <a:r>
              <a:rPr lang="ko-KR" altLang="en-US" dirty="0"/>
              <a:t>의 차이 </a:t>
            </a:r>
            <a:r>
              <a:rPr lang="en-US" altLang="ko-KR" dirty="0"/>
              <a:t>→ </a:t>
            </a:r>
            <a:r>
              <a:rPr lang="ko-KR" altLang="en-US" dirty="0">
                <a:sym typeface="Wingdings" pitchFamily="2" charset="2"/>
              </a:rPr>
              <a:t>무질서</a:t>
            </a:r>
            <a:r>
              <a:rPr lang="en-US" altLang="ko-KR" dirty="0">
                <a:sym typeface="Wingdings" pitchFamily="2" charset="2"/>
              </a:rPr>
              <a:t>?</a:t>
            </a:r>
          </a:p>
          <a:p>
            <a:pPr marL="514350" indent="-514350">
              <a:buAutoNum type="arabicPeriod"/>
            </a:pPr>
            <a:r>
              <a:rPr lang="en-US" altLang="ko-KR" b="1" dirty="0">
                <a:sym typeface="Wingdings" pitchFamily="2" charset="2"/>
              </a:rPr>
              <a:t>Salt</a:t>
            </a:r>
            <a:r>
              <a:rPr lang="ko-KR" altLang="en-US" dirty="0">
                <a:sym typeface="Wingdings" pitchFamily="2" charset="2"/>
              </a:rPr>
              <a:t>의 차이 </a:t>
            </a:r>
            <a:r>
              <a:rPr lang="en-US" altLang="ko-KR" dirty="0">
                <a:sym typeface="Wingdings" pitchFamily="2" charset="2"/>
              </a:rPr>
              <a:t>→ </a:t>
            </a:r>
            <a:r>
              <a:rPr lang="ko-KR" altLang="en-US" dirty="0">
                <a:sym typeface="Wingdings" pitchFamily="2" charset="2"/>
              </a:rPr>
              <a:t>무질서</a:t>
            </a:r>
            <a:r>
              <a:rPr lang="en-US" altLang="ko-KR" dirty="0">
                <a:sym typeface="Wingdings" pitchFamily="2" charset="2"/>
              </a:rPr>
              <a:t>?</a:t>
            </a:r>
          </a:p>
          <a:p>
            <a:pPr marL="514350" indent="-514350">
              <a:buAutoNum type="arabicPeriod"/>
            </a:pPr>
            <a:r>
              <a:rPr lang="ko-KR" altLang="en-US" b="1" dirty="0">
                <a:sym typeface="Wingdings" pitchFamily="2" charset="2"/>
              </a:rPr>
              <a:t>반복횟수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b="1" dirty="0">
                <a:sym typeface="Wingdings" pitchFamily="2" charset="2"/>
              </a:rPr>
              <a:t>1</a:t>
            </a:r>
            <a:r>
              <a:rPr lang="ko-KR" altLang="en-US" b="1" dirty="0">
                <a:sym typeface="Wingdings" pitchFamily="2" charset="2"/>
              </a:rPr>
              <a:t>번</a:t>
            </a:r>
            <a:r>
              <a:rPr lang="ko-KR" altLang="en-US" dirty="0">
                <a:sym typeface="Wingdings" pitchFamily="2" charset="2"/>
              </a:rPr>
              <a:t>의 차이 </a:t>
            </a:r>
            <a:r>
              <a:rPr lang="en-US" altLang="ko-KR" dirty="0">
                <a:sym typeface="Wingdings" pitchFamily="2" charset="2"/>
              </a:rPr>
              <a:t>→ </a:t>
            </a:r>
            <a:r>
              <a:rPr lang="ko-KR" altLang="en-US" dirty="0">
                <a:sym typeface="Wingdings" pitchFamily="2" charset="2"/>
              </a:rPr>
              <a:t>무질서</a:t>
            </a:r>
            <a:r>
              <a:rPr lang="en-US" altLang="ko-KR" dirty="0">
                <a:sym typeface="Wingdings" pitchFamily="2" charset="2"/>
              </a:rPr>
              <a:t>?</a:t>
            </a:r>
          </a:p>
          <a:p>
            <a:pPr marL="514350" indent="-514350">
              <a:buAutoNum type="arabicPeriod"/>
            </a:pPr>
            <a:endParaRPr lang="en-US" altLang="ko-KR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64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탐구방법소개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대조군</a:t>
            </a:r>
            <a:r>
              <a:rPr lang="ko-KR" altLang="en-US" dirty="0"/>
              <a:t>을 </a:t>
            </a:r>
            <a:r>
              <a:rPr lang="en-US" altLang="ko-KR" dirty="0" err="1"/>
              <a:t>DaeGuHighSchool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(Salt: Third  </a:t>
            </a:r>
            <a:r>
              <a:rPr lang="ko-KR" altLang="en-US" dirty="0"/>
              <a:t>반복횟수</a:t>
            </a:r>
            <a:r>
              <a:rPr lang="en-US" altLang="ko-KR" dirty="0"/>
              <a:t>: 100</a:t>
            </a:r>
            <a:r>
              <a:rPr lang="ko-KR" altLang="en-US" dirty="0"/>
              <a:t>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          </a:t>
            </a:r>
            <a:r>
              <a:rPr lang="ko-KR" altLang="en-US" dirty="0"/>
              <a:t>로 </a:t>
            </a:r>
            <a:r>
              <a:rPr lang="ko-KR" altLang="en-US" b="1" dirty="0"/>
              <a:t>고정시키고 비교</a:t>
            </a:r>
            <a:r>
              <a:rPr lang="en-US" altLang="ko-KR" b="1" dirty="0"/>
              <a:t>!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47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원문의 </a:t>
            </a:r>
            <a:r>
              <a:rPr lang="ko-KR" altLang="en-US" dirty="0" err="1"/>
              <a:t>한글자</a:t>
            </a:r>
            <a:r>
              <a:rPr lang="ko-KR" altLang="en-US" dirty="0"/>
              <a:t>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751170"/>
              </p:ext>
            </p:extLst>
          </p:nvPr>
        </p:nvGraphicFramePr>
        <p:xfrm>
          <a:off x="359532" y="2132856"/>
          <a:ext cx="8424936" cy="299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2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DaeG</a:t>
                      </a:r>
                      <a:r>
                        <a:rPr lang="en-US" altLang="ko-KR" sz="2400" dirty="0" err="1">
                          <a:solidFill>
                            <a:srgbClr val="FF0000"/>
                          </a:solidFill>
                        </a:rPr>
                        <a:t>u</a:t>
                      </a:r>
                      <a:r>
                        <a:rPr lang="en-US" altLang="ko-KR" sz="2400" dirty="0" err="1"/>
                        <a:t>HighSchool</a:t>
                      </a:r>
                      <a:r>
                        <a:rPr lang="en-US" altLang="ko-KR" sz="2400" dirty="0"/>
                        <a:t> 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err="1"/>
                        <a:t>DaeG</a:t>
                      </a:r>
                      <a:r>
                        <a:rPr lang="en-US" altLang="ko-KR" sz="2400" dirty="0" err="1">
                          <a:solidFill>
                            <a:srgbClr val="FF0000"/>
                          </a:solidFill>
                        </a:rPr>
                        <a:t>o</a:t>
                      </a:r>
                      <a:r>
                        <a:rPr lang="en-US" altLang="ko-KR" sz="2400" dirty="0" err="1"/>
                        <a:t>HighSchool</a:t>
                      </a:r>
                      <a:endParaRPr lang="en-US" altLang="ko-K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832"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u~iHPSjaA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|@!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Ac#wttmvey&amp;QSRZmtuu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pmwIcnQ!UvF_vx%Uz+wqomqqT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~~S~$</a:t>
                      </a:r>
                    </a:p>
                    <a:p>
                      <a:pPr algn="l"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pZRd#exvK~cucdOSylNwmkGmmhx%mSf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##$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yWZ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!*_!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qo+Eciw~fUMSqMC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KuSSNN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hQXnsXmZFQv_YU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%_#~#+_^##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I_PmnMNX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OmI!f@vo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X!cYXIh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&amp;%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cWUSy~yRFxu$IA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d^e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@$#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mVNx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|&amp;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zwe_iHbbooEIeecdte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</a:p>
                    <a:p>
                      <a:pPr algn="l"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WKuKC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%^^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JB%JZkGhNgfcmCea$aw!Du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~*</a:t>
                      </a:r>
                    </a:p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8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Salt</a:t>
            </a:r>
            <a:r>
              <a:rPr lang="ko-KR" altLang="en-US" dirty="0"/>
              <a:t>의 차이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615358"/>
              </p:ext>
            </p:extLst>
          </p:nvPr>
        </p:nvGraphicFramePr>
        <p:xfrm>
          <a:off x="251520" y="2060848"/>
          <a:ext cx="8640960" cy="325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bg1"/>
                          </a:solidFill>
                        </a:rPr>
                        <a:t>DaeGuHighSchool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</a:rPr>
                        <a:t>(Salt: </a:t>
                      </a:r>
                      <a:r>
                        <a:rPr lang="en-US" altLang="ko-KR" sz="2400" baseline="0" dirty="0">
                          <a:solidFill>
                            <a:srgbClr val="FF0000"/>
                          </a:solidFill>
                        </a:rPr>
                        <a:t>Third</a:t>
                      </a:r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err="1">
                          <a:solidFill>
                            <a:schemeClr val="bg1"/>
                          </a:solidFill>
                        </a:rPr>
                        <a:t>DaeGuHighSchool</a:t>
                      </a:r>
                      <a:endParaRPr lang="en-US" altLang="ko-KR" sz="24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400" dirty="0"/>
                        <a:t>(Salt:</a:t>
                      </a:r>
                      <a:r>
                        <a:rPr lang="en-US" altLang="ko-KR" sz="2400" baseline="0" dirty="0"/>
                        <a:t> </a:t>
                      </a:r>
                      <a:r>
                        <a:rPr lang="en-US" altLang="ko-KR" sz="2400" baseline="0" dirty="0">
                          <a:solidFill>
                            <a:srgbClr val="FF0000"/>
                          </a:solidFill>
                        </a:rPr>
                        <a:t>Fourth</a:t>
                      </a:r>
                      <a:r>
                        <a:rPr lang="en-US" altLang="ko-KR" sz="2400" baseline="0" dirty="0"/>
                        <a:t>)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832"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u~iHPSjaA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|@!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Ac#wttmvey&amp;QSRZmtuu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pmwIcnQ!UvF_vx%Uz+wqomqqT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~~S~$</a:t>
                      </a:r>
                    </a:p>
                    <a:p>
                      <a:pPr algn="l"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pZRd#exvK~cucdOSylNwmkGmmhx%mSf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##$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yWZ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!*_!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qo+Eciw~fUMSqMC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KuSSNN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ase" latinLnBrk="1"/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DU%@##+e&amp;*$*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mhv$fw#p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#$!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m#nzcUqz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U&amp;Z&amp;WU+&amp;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Bk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&amp;&amp;|QB*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YsSeKh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!@~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KpRXY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^!</a:t>
                      </a:r>
                    </a:p>
                    <a:p>
                      <a:pPr algn="l"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M$mKw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%^~~!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yWsty$WCCSe$yOKaUWu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!~e</a:t>
                      </a:r>
                    </a:p>
                    <a:p>
                      <a:pPr algn="l"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d$KKydpNv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&amp;^&amp;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sq~xAkYQMKSS$TRCrHLp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04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2BDC2A98-E52B-463B-8277-D64CAB33099A}"/>
              </a:ext>
            </a:extLst>
          </p:cNvPr>
          <p:cNvSpPr txBox="1">
            <a:spLocks/>
          </p:cNvSpPr>
          <p:nvPr/>
        </p:nvSpPr>
        <p:spPr>
          <a:xfrm>
            <a:off x="719572" y="908720"/>
            <a:ext cx="7704856" cy="266429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6600" dirty="0"/>
              <a:t>새로운 단방향 암호 알고리즘 개발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123A73-BF54-48EF-AAA5-9BEA3C2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6431A0C9-A982-4E43-AB03-4BA03D499549}"/>
              </a:ext>
            </a:extLst>
          </p:cNvPr>
          <p:cNvSpPr txBox="1">
            <a:spLocks/>
          </p:cNvSpPr>
          <p:nvPr/>
        </p:nvSpPr>
        <p:spPr>
          <a:xfrm>
            <a:off x="2123728" y="3380507"/>
            <a:ext cx="5904656" cy="158417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6600" dirty="0"/>
              <a:t>+</a:t>
            </a:r>
            <a:r>
              <a:rPr lang="ko-KR" altLang="en-US" sz="6600" dirty="0"/>
              <a:t>세포 자동자</a:t>
            </a:r>
          </a:p>
        </p:txBody>
      </p:sp>
    </p:spTree>
    <p:extLst>
      <p:ext uri="{BB962C8B-B14F-4D97-AF65-F5344CB8AC3E}">
        <p14:creationId xmlns:p14="http://schemas.microsoft.com/office/powerpoint/2010/main" val="207087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반복횟수 </a:t>
            </a:r>
            <a:r>
              <a:rPr lang="en-US" altLang="ko-KR" dirty="0"/>
              <a:t>1</a:t>
            </a:r>
            <a:r>
              <a:rPr lang="ko-KR" altLang="en-US" dirty="0"/>
              <a:t>번의 차이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662097"/>
              </p:ext>
            </p:extLst>
          </p:nvPr>
        </p:nvGraphicFramePr>
        <p:xfrm>
          <a:off x="395536" y="2060848"/>
          <a:ext cx="8352928" cy="325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bg1"/>
                          </a:solidFill>
                        </a:rPr>
                        <a:t>DaeGuHighSchool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</a:rPr>
                        <a:t>   (</a:t>
                      </a:r>
                      <a:r>
                        <a:rPr lang="ko-KR" altLang="en-US" sz="2400" baseline="0" dirty="0">
                          <a:solidFill>
                            <a:schemeClr val="bg1"/>
                          </a:solidFill>
                        </a:rPr>
                        <a:t>반복횟수</a:t>
                      </a:r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</a:rPr>
                        <a:t>: 100</a:t>
                      </a:r>
                      <a:r>
                        <a:rPr lang="ko-KR" altLang="en-US" sz="2400" baseline="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err="1">
                          <a:solidFill>
                            <a:schemeClr val="bg1"/>
                          </a:solidFill>
                        </a:rPr>
                        <a:t>DaeGuHighSchool</a:t>
                      </a:r>
                      <a:endParaRPr lang="en-US" altLang="ko-KR" sz="24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400" dirty="0"/>
                        <a:t>   (</a:t>
                      </a:r>
                      <a:r>
                        <a:rPr lang="ko-KR" altLang="en-US" sz="2400" dirty="0"/>
                        <a:t>반복횟수</a:t>
                      </a:r>
                      <a:r>
                        <a:rPr lang="en-US" altLang="ko-KR" sz="2400" dirty="0"/>
                        <a:t>: 10</a:t>
                      </a:r>
                      <a:r>
                        <a:rPr lang="en-US" altLang="ko-KR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sz="2400" dirty="0"/>
                        <a:t>회</a:t>
                      </a:r>
                      <a:r>
                        <a:rPr lang="en-US" altLang="ko-KR" sz="2400" baseline="0" dirty="0"/>
                        <a:t>)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832"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u~iHPSjaA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|@!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Ac#wttmvey&amp;QSRZmtuu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pmwIcnQ!UvF_vx%Uz+wqomqqT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~~S~$</a:t>
                      </a:r>
                    </a:p>
                    <a:p>
                      <a:pPr algn="l"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pZRd#exvK~cucdOSylNwmkGmmhx%mSf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##$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yWZ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!*_!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qo+Eciw~fUMSqMC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KuSSNN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ase" latinLnBrk="1"/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eeYx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*~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r#fiTrWmQTV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p~dJTM!CY^a~de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aVv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@!~*_~~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aCaGrq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_~~m!#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hho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|&amp;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trbZd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xGRSWqc|ZVfi+fRv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@|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awv|VAbsTAkIX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tGnx$T~ZYQxDuyzvttdON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||h&amp;%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Hbzlzd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84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시험을 합격한 </a:t>
            </a:r>
            <a:r>
              <a:rPr lang="en-US" altLang="ko-KR" dirty="0"/>
              <a:t>AHA</a:t>
            </a:r>
            <a:r>
              <a:rPr lang="ko-KR" altLang="en-US" dirty="0"/>
              <a:t>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4000" dirty="0"/>
              <a:t>        </a:t>
            </a:r>
            <a:r>
              <a:rPr lang="ko-KR" altLang="en-US" sz="5400" b="1" dirty="0"/>
              <a:t>훌륭한 알고리즘</a:t>
            </a:r>
            <a:r>
              <a:rPr lang="en-US" altLang="ko-KR" sz="5400" b="1" dirty="0"/>
              <a:t>!!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59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sz="3600" dirty="0"/>
              <a:t>본격적으로</a:t>
            </a:r>
            <a:endParaRPr lang="en-US" altLang="ko-KR" sz="3600" dirty="0"/>
          </a:p>
          <a:p>
            <a:pPr marL="0" indent="0">
              <a:buNone/>
            </a:pPr>
            <a:r>
              <a:rPr lang="ko-KR" altLang="en-US" sz="3600" dirty="0"/>
              <a:t>           </a:t>
            </a:r>
            <a:r>
              <a:rPr lang="en-US" altLang="ko-KR" sz="3600" dirty="0"/>
              <a:t>AHA</a:t>
            </a:r>
            <a:r>
              <a:rPr lang="ko-KR" altLang="en-US" sz="3600" dirty="0"/>
              <a:t> 자랑 한번 해보겠습니다</a:t>
            </a:r>
            <a:r>
              <a:rPr lang="en-US" altLang="ko-KR" sz="3600" dirty="0"/>
              <a:t>        </a:t>
            </a:r>
            <a:endParaRPr lang="en-US" altLang="ko-KR" sz="3600" b="1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0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기존의 암호알고리즘은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pic>
        <p:nvPicPr>
          <p:cNvPr id="2050" name="Picture 2" descr="C:\Users\korea\Desktop\Organization-of-the-secure-hash-algorithm-SHA-256-implem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305713" cy="39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53047"/>
            <a:ext cx="381642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2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그에 비해 </a:t>
            </a:r>
            <a:r>
              <a:rPr lang="en-US" altLang="ko-KR" dirty="0"/>
              <a:t>AHA</a:t>
            </a:r>
            <a:r>
              <a:rPr lang="ko-KR" altLang="en-US" dirty="0"/>
              <a:t>는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96A1A1-74DF-4C8B-A4B1-47F2A71B77D0}"/>
              </a:ext>
            </a:extLst>
          </p:cNvPr>
          <p:cNvGrpSpPr/>
          <p:nvPr/>
        </p:nvGrpSpPr>
        <p:grpSpPr>
          <a:xfrm>
            <a:off x="2087724" y="2433656"/>
            <a:ext cx="4968552" cy="1592693"/>
            <a:chOff x="2023356" y="2381300"/>
            <a:chExt cx="4968552" cy="1592693"/>
          </a:xfrm>
        </p:grpSpPr>
        <p:sp>
          <p:nvSpPr>
            <p:cNvPr id="4" name="화살표: 갈매기형 수장 3">
              <a:extLst>
                <a:ext uri="{FF2B5EF4-FFF2-40B4-BE49-F238E27FC236}">
                  <a16:creationId xmlns:a16="http://schemas.microsoft.com/office/drawing/2014/main" id="{205FAFA4-95B3-4166-8BF6-709BDB62CE28}"/>
                </a:ext>
              </a:extLst>
            </p:cNvPr>
            <p:cNvSpPr/>
            <p:nvPr/>
          </p:nvSpPr>
          <p:spPr>
            <a:xfrm>
              <a:off x="3396029" y="2389817"/>
              <a:ext cx="1944216" cy="1584176"/>
            </a:xfrm>
            <a:prstGeom prst="chevron">
              <a:avLst>
                <a:gd name="adj" fmla="val 332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각형 4">
              <a:extLst>
                <a:ext uri="{FF2B5EF4-FFF2-40B4-BE49-F238E27FC236}">
                  <a16:creationId xmlns:a16="http://schemas.microsoft.com/office/drawing/2014/main" id="{839818C5-5999-419C-ADBF-9474DA2B2C12}"/>
                </a:ext>
              </a:extLst>
            </p:cNvPr>
            <p:cNvSpPr/>
            <p:nvPr/>
          </p:nvSpPr>
          <p:spPr>
            <a:xfrm>
              <a:off x="2023356" y="2389817"/>
              <a:ext cx="1681869" cy="1584176"/>
            </a:xfrm>
            <a:prstGeom prst="homePlate">
              <a:avLst>
                <a:gd name="adj" fmla="val 318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3749B00B-198E-4951-A25C-38D0C497E26D}"/>
                </a:ext>
              </a:extLst>
            </p:cNvPr>
            <p:cNvSpPr/>
            <p:nvPr/>
          </p:nvSpPr>
          <p:spPr>
            <a:xfrm>
              <a:off x="5047692" y="2381300"/>
              <a:ext cx="1944216" cy="1584176"/>
            </a:xfrm>
            <a:prstGeom prst="chevron">
              <a:avLst>
                <a:gd name="adj" fmla="val 332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2EB92E-7AB9-4146-9A4D-2E18ED20715E}"/>
                </a:ext>
              </a:extLst>
            </p:cNvPr>
            <p:cNvSpPr txBox="1"/>
            <p:nvPr/>
          </p:nvSpPr>
          <p:spPr>
            <a:xfrm>
              <a:off x="2370751" y="2581740"/>
              <a:ext cx="10998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초기 상태 입력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E975B1-3AAA-4C91-B20A-B22D105DD4D8}"/>
                </a:ext>
              </a:extLst>
            </p:cNvPr>
            <p:cNvSpPr txBox="1"/>
            <p:nvPr/>
          </p:nvSpPr>
          <p:spPr>
            <a:xfrm>
              <a:off x="3701608" y="2587428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주위 셀 상태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파악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6795B1-37DD-4534-A2B4-68273838EDB6}"/>
                </a:ext>
              </a:extLst>
            </p:cNvPr>
            <p:cNvSpPr txBox="1"/>
            <p:nvPr/>
          </p:nvSpPr>
          <p:spPr>
            <a:xfrm>
              <a:off x="5436096" y="2742019"/>
              <a:ext cx="1281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셀 상태 변화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85" y="2125551"/>
            <a:ext cx="40671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0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양자컴퓨터의 대안</a:t>
            </a:r>
            <a:r>
              <a:rPr lang="en-US" altLang="ko-KR" sz="3600" dirty="0"/>
              <a:t>(Feat. 4</a:t>
            </a:r>
            <a:r>
              <a:rPr lang="ko-KR" altLang="en-US" sz="3600" dirty="0"/>
              <a:t>차 산업혁명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먼저</a:t>
            </a:r>
            <a:r>
              <a:rPr lang="en-US" altLang="ko-KR" dirty="0"/>
              <a:t>… </a:t>
            </a:r>
            <a:r>
              <a:rPr lang="ko-KR" altLang="en-US" dirty="0"/>
              <a:t>양자컴퓨터 넌 뭐니</a:t>
            </a:r>
            <a:r>
              <a:rPr lang="en-US" altLang="ko-KR" dirty="0"/>
              <a:t>?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40957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ìíê³ì°ë³µì¡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417556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+1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636912"/>
            <a:ext cx="4273177" cy="32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기존 알고리즘은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양자컴퓨터 앞에선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688121"/>
            <a:ext cx="3168352" cy="43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But.. AHA</a:t>
            </a:r>
            <a:r>
              <a:rPr lang="ko-KR" altLang="en-US" dirty="0"/>
              <a:t>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단순한 복잡성이 아니라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</a:t>
            </a:r>
            <a:r>
              <a:rPr lang="ko-KR" altLang="en-US" b="1" i="1" u="sng" dirty="0" err="1">
                <a:solidFill>
                  <a:srgbClr val="FF0000"/>
                </a:solidFill>
              </a:rPr>
              <a:t>무작위성</a:t>
            </a:r>
            <a:r>
              <a:rPr lang="ko-KR" altLang="en-US" dirty="0" err="1"/>
              <a:t>을</a:t>
            </a:r>
            <a:r>
              <a:rPr lang="ko-KR" altLang="en-US" dirty="0"/>
              <a:t> 원리로 한다</a:t>
            </a:r>
            <a:r>
              <a:rPr lang="en-US" altLang="ko-KR" dirty="0"/>
              <a:t>.                   </a:t>
            </a: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5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우리 </a:t>
            </a:r>
            <a:r>
              <a:rPr lang="en-US" altLang="ko-KR" dirty="0"/>
              <a:t>AHA</a:t>
            </a:r>
            <a:r>
              <a:rPr lang="ko-KR" altLang="en-US" dirty="0"/>
              <a:t>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양자컴퓨터 앞에서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6098974" cy="2708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73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7504" y="217215"/>
            <a:ext cx="8928992" cy="461665"/>
          </a:xfrm>
          <a:prstGeom prst="rect">
            <a:avLst/>
          </a:prstGeom>
          <a:solidFill>
            <a:schemeClr val="bg1">
              <a:lumMod val="6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287647"/>
            <a:ext cx="394379" cy="32455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81533" y="2529567"/>
            <a:ext cx="59809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Thank you!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45421" y="287647"/>
            <a:ext cx="5498579" cy="32455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rot="20682407">
            <a:off x="6002589" y="1444383"/>
            <a:ext cx="1538210" cy="1538210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1088861">
            <a:off x="903930" y="3962807"/>
            <a:ext cx="2234183" cy="2234183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rot="19739353">
            <a:off x="2633633" y="1849484"/>
            <a:ext cx="798751" cy="798751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20682407">
            <a:off x="6582293" y="-393355"/>
            <a:ext cx="2470802" cy="2470802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20700000">
            <a:off x="-1111710" y="4625265"/>
            <a:ext cx="3247789" cy="3247789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9752" y="1840794"/>
            <a:ext cx="527327" cy="527327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0DD7C98-2C46-40D2-B29A-07E7D65BF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05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2BDC2A98-E52B-463B-8277-D64CAB33099A}"/>
              </a:ext>
            </a:extLst>
          </p:cNvPr>
          <p:cNvSpPr txBox="1">
            <a:spLocks/>
          </p:cNvSpPr>
          <p:nvPr/>
        </p:nvSpPr>
        <p:spPr>
          <a:xfrm>
            <a:off x="719572" y="908720"/>
            <a:ext cx="7704856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6000" dirty="0"/>
              <a:t>단방향 암호 알고리즘</a:t>
            </a:r>
            <a:r>
              <a:rPr lang="en-US" altLang="ko-KR" sz="6000" dirty="0"/>
              <a:t>?</a:t>
            </a:r>
            <a:endParaRPr lang="ko-KR" altLang="en-US" sz="60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123A73-BF54-48EF-AAA5-9BEA3C2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6431A0C9-A982-4E43-AB03-4BA03D499549}"/>
              </a:ext>
            </a:extLst>
          </p:cNvPr>
          <p:cNvSpPr txBox="1">
            <a:spLocks/>
          </p:cNvSpPr>
          <p:nvPr/>
        </p:nvSpPr>
        <p:spPr>
          <a:xfrm>
            <a:off x="1619672" y="2780928"/>
            <a:ext cx="5904656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6000" dirty="0"/>
              <a:t>세포 자동자</a:t>
            </a:r>
            <a:r>
              <a:rPr lang="en-US" altLang="ko-KR" sz="6000" dirty="0"/>
              <a:t>?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38091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배경지식 설명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pic>
        <p:nvPicPr>
          <p:cNvPr id="4" name="발표영상 아마 최종">
            <a:hlinkClick r:id="" action="ppaction://media"/>
            <a:extLst>
              <a:ext uri="{FF2B5EF4-FFF2-40B4-BE49-F238E27FC236}">
                <a16:creationId xmlns:a16="http://schemas.microsoft.com/office/drawing/2014/main" id="{F08A7901-1509-4933-BE79-8DE316CDD6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877" y="1087034"/>
            <a:ext cx="8857674" cy="49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3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2BDC2A98-E52B-463B-8277-D64CAB33099A}"/>
              </a:ext>
            </a:extLst>
          </p:cNvPr>
          <p:cNvSpPr txBox="1">
            <a:spLocks/>
          </p:cNvSpPr>
          <p:nvPr/>
        </p:nvSpPr>
        <p:spPr>
          <a:xfrm>
            <a:off x="719572" y="476672"/>
            <a:ext cx="7704856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6000" dirty="0"/>
              <a:t>단방향 암호 알고리즘</a:t>
            </a:r>
            <a:r>
              <a:rPr lang="en-US" altLang="ko-KR" sz="6000" dirty="0"/>
              <a:t>!</a:t>
            </a:r>
            <a:endParaRPr lang="ko-KR" altLang="en-US" sz="60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123A73-BF54-48EF-AAA5-9BEA3C2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6431A0C9-A982-4E43-AB03-4BA03D499549}"/>
              </a:ext>
            </a:extLst>
          </p:cNvPr>
          <p:cNvSpPr txBox="1">
            <a:spLocks/>
          </p:cNvSpPr>
          <p:nvPr/>
        </p:nvSpPr>
        <p:spPr>
          <a:xfrm>
            <a:off x="1619672" y="2780928"/>
            <a:ext cx="5904656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6000" dirty="0"/>
              <a:t>세포 자동자</a:t>
            </a:r>
            <a:r>
              <a:rPr lang="en-US" altLang="ko-KR" sz="6000" dirty="0"/>
              <a:t>!</a:t>
            </a:r>
            <a:endParaRPr lang="ko-KR" altLang="en-US" sz="6000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6598C40-960A-4EE8-9F32-8F7A163C11C6}"/>
              </a:ext>
            </a:extLst>
          </p:cNvPr>
          <p:cNvSpPr txBox="1">
            <a:spLocks/>
          </p:cNvSpPr>
          <p:nvPr/>
        </p:nvSpPr>
        <p:spPr>
          <a:xfrm>
            <a:off x="5184068" y="1513063"/>
            <a:ext cx="3240360" cy="791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4400" dirty="0"/>
              <a:t>(</a:t>
            </a:r>
            <a:r>
              <a:rPr lang="ko-KR" altLang="en-US" sz="4400" dirty="0"/>
              <a:t>해시함수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C3849B64-C643-4215-BEF4-24A4F01968D7}"/>
              </a:ext>
            </a:extLst>
          </p:cNvPr>
          <p:cNvSpPr/>
          <p:nvPr/>
        </p:nvSpPr>
        <p:spPr>
          <a:xfrm>
            <a:off x="4114800" y="1700808"/>
            <a:ext cx="914400" cy="914400"/>
          </a:xfrm>
          <a:prstGeom prst="plus">
            <a:avLst>
              <a:gd name="adj" fmla="val 439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D665469-E994-4A22-91AF-CB13B28A7C9A}"/>
              </a:ext>
            </a:extLst>
          </p:cNvPr>
          <p:cNvSpPr/>
          <p:nvPr/>
        </p:nvSpPr>
        <p:spPr>
          <a:xfrm>
            <a:off x="3923928" y="4005064"/>
            <a:ext cx="1249288" cy="7265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F978190D-05F9-4F2C-8EA6-41971FE1FB7C}"/>
              </a:ext>
            </a:extLst>
          </p:cNvPr>
          <p:cNvSpPr txBox="1">
            <a:spLocks/>
          </p:cNvSpPr>
          <p:nvPr/>
        </p:nvSpPr>
        <p:spPr>
          <a:xfrm>
            <a:off x="535786" y="4825768"/>
            <a:ext cx="8212678" cy="79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4000" b="1" dirty="0"/>
              <a:t>A</a:t>
            </a:r>
            <a:r>
              <a:rPr lang="en-US" altLang="ko-KR" sz="4000" dirty="0"/>
              <a:t>utomata </a:t>
            </a:r>
            <a:r>
              <a:rPr lang="en-US" altLang="ko-KR" sz="4000" b="1" dirty="0"/>
              <a:t>H</a:t>
            </a:r>
            <a:r>
              <a:rPr lang="en-US" altLang="ko-KR" sz="4000" dirty="0"/>
              <a:t>ash </a:t>
            </a:r>
            <a:r>
              <a:rPr lang="en-US" altLang="ko-KR" sz="4000" b="1" dirty="0"/>
              <a:t>A</a:t>
            </a:r>
            <a:r>
              <a:rPr lang="en-US" altLang="ko-KR" sz="4000" dirty="0"/>
              <a:t>lgorithm</a:t>
            </a:r>
            <a:endParaRPr lang="ko-KR" altLang="en-US" sz="4000" dirty="0"/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9728F8D7-B9BB-4D08-B849-45B827FC254F}"/>
              </a:ext>
            </a:extLst>
          </p:cNvPr>
          <p:cNvSpPr txBox="1">
            <a:spLocks/>
          </p:cNvSpPr>
          <p:nvPr/>
        </p:nvSpPr>
        <p:spPr>
          <a:xfrm>
            <a:off x="535786" y="5445224"/>
            <a:ext cx="8212678" cy="791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5400" dirty="0"/>
              <a:t>AHA</a:t>
            </a:r>
            <a:endParaRPr lang="ko-KR" altLang="en-US" sz="54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8CE6B1C8-7ABE-4996-92AE-5B36685B7279}"/>
              </a:ext>
            </a:extLst>
          </p:cNvPr>
          <p:cNvSpPr txBox="1">
            <a:spLocks/>
          </p:cNvSpPr>
          <p:nvPr/>
        </p:nvSpPr>
        <p:spPr>
          <a:xfrm>
            <a:off x="5292080" y="3645024"/>
            <a:ext cx="3240360" cy="791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4400" dirty="0"/>
              <a:t>(</a:t>
            </a:r>
            <a:r>
              <a:rPr lang="ko-KR" altLang="en-US" sz="4400" dirty="0"/>
              <a:t>라이프 게임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7964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아래로 구부러짐 15">
            <a:extLst>
              <a:ext uri="{FF2B5EF4-FFF2-40B4-BE49-F238E27FC236}">
                <a16:creationId xmlns:a16="http://schemas.microsoft.com/office/drawing/2014/main" id="{24EF7F6C-86A7-46A5-9C96-F3157B77A4B2}"/>
              </a:ext>
            </a:extLst>
          </p:cNvPr>
          <p:cNvSpPr/>
          <p:nvPr/>
        </p:nvSpPr>
        <p:spPr>
          <a:xfrm>
            <a:off x="1907704" y="2276872"/>
            <a:ext cx="5616624" cy="1440160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3A6715-04C8-43DF-BF37-7A34D615FD5D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123A73-BF54-48EF-AAA5-9BEA3C2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0A91D-0CA0-454E-9904-9F384E596935}"/>
              </a:ext>
            </a:extLst>
          </p:cNvPr>
          <p:cNvSpPr/>
          <p:nvPr/>
        </p:nvSpPr>
        <p:spPr>
          <a:xfrm>
            <a:off x="323528" y="3708648"/>
            <a:ext cx="259228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</a:rPr>
              <a:t>대고박력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8A58D6-A630-40AA-BC4E-BCECC555F90A}"/>
              </a:ext>
            </a:extLst>
          </p:cNvPr>
          <p:cNvSpPr/>
          <p:nvPr/>
        </p:nvSpPr>
        <p:spPr>
          <a:xfrm>
            <a:off x="2908176" y="1772816"/>
            <a:ext cx="3320008" cy="1600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해시함수</a:t>
            </a:r>
            <a:endParaRPr lang="en-US" altLang="ko-KR" sz="3600" dirty="0"/>
          </a:p>
          <a:p>
            <a:pPr algn="ctr"/>
            <a:r>
              <a:rPr lang="en-US" altLang="ko-KR" sz="3600" dirty="0"/>
              <a:t>AHA</a:t>
            </a:r>
            <a:endParaRPr lang="ko-KR" altLang="en-US" sz="3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C765C6-7D3C-491F-8189-906507EFEB0D}"/>
              </a:ext>
            </a:extLst>
          </p:cNvPr>
          <p:cNvSpPr/>
          <p:nvPr/>
        </p:nvSpPr>
        <p:spPr>
          <a:xfrm>
            <a:off x="6012160" y="3717032"/>
            <a:ext cx="2782144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DFS168AFF59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CB33D5-883A-4ED7-BD4E-EB5FCA9D9132}"/>
              </a:ext>
            </a:extLst>
          </p:cNvPr>
          <p:cNvSpPr txBox="1"/>
          <p:nvPr/>
        </p:nvSpPr>
        <p:spPr>
          <a:xfrm>
            <a:off x="467544" y="297224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단방향성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3A204-0E9F-4BB9-B23A-98B27D929515}"/>
              </a:ext>
            </a:extLst>
          </p:cNvPr>
          <p:cNvSpPr txBox="1"/>
          <p:nvPr/>
        </p:nvSpPr>
        <p:spPr>
          <a:xfrm>
            <a:off x="971600" y="1628800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원문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EB507-DA27-4D36-9092-F652EDE9724B}"/>
              </a:ext>
            </a:extLst>
          </p:cNvPr>
          <p:cNvSpPr txBox="1"/>
          <p:nvPr/>
        </p:nvSpPr>
        <p:spPr>
          <a:xfrm>
            <a:off x="6804248" y="1628800"/>
            <a:ext cx="157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해시 값</a:t>
            </a:r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6677EF86-1F48-4917-8D0F-89EA6608B7B4}"/>
              </a:ext>
            </a:extLst>
          </p:cNvPr>
          <p:cNvSpPr/>
          <p:nvPr/>
        </p:nvSpPr>
        <p:spPr>
          <a:xfrm flipH="1" flipV="1">
            <a:off x="1759868" y="4869160"/>
            <a:ext cx="5616624" cy="1431776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id="{9F4828D4-0173-4DD5-9810-F2499C13315E}"/>
              </a:ext>
            </a:extLst>
          </p:cNvPr>
          <p:cNvSpPr/>
          <p:nvPr/>
        </p:nvSpPr>
        <p:spPr>
          <a:xfrm rot="18898078">
            <a:off x="3654068" y="4959766"/>
            <a:ext cx="1828224" cy="1828224"/>
          </a:xfrm>
          <a:prstGeom prst="plus">
            <a:avLst>
              <a:gd name="adj" fmla="val 4267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3DDEF1-B47D-40F5-8858-347E26414191}"/>
              </a:ext>
            </a:extLst>
          </p:cNvPr>
          <p:cNvSpPr/>
          <p:nvPr/>
        </p:nvSpPr>
        <p:spPr>
          <a:xfrm>
            <a:off x="107505" y="116632"/>
            <a:ext cx="8928992" cy="6604843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dirty="0">
                <a:solidFill>
                  <a:schemeClr val="tx1"/>
                </a:solidFill>
              </a:rPr>
              <a:t>단방향성</a:t>
            </a:r>
          </a:p>
        </p:txBody>
      </p:sp>
    </p:spTree>
    <p:extLst>
      <p:ext uri="{BB962C8B-B14F-4D97-AF65-F5344CB8AC3E}">
        <p14:creationId xmlns:p14="http://schemas.microsoft.com/office/powerpoint/2010/main" val="61507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7" grpId="0" animBg="1"/>
      <p:bldP spid="21" grpId="0"/>
      <p:bldP spid="23" grpId="0"/>
      <p:bldP spid="25" grpId="0" animBg="1"/>
      <p:bldP spid="22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123A73-BF54-48EF-AAA5-9BEA3C2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6598C40-960A-4EE8-9F32-8F7A163C11C6}"/>
              </a:ext>
            </a:extLst>
          </p:cNvPr>
          <p:cNvSpPr txBox="1">
            <a:spLocks/>
          </p:cNvSpPr>
          <p:nvPr/>
        </p:nvSpPr>
        <p:spPr>
          <a:xfrm>
            <a:off x="737574" y="980728"/>
            <a:ext cx="7668852" cy="2564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6000" dirty="0"/>
              <a:t>해시함수의 단방향성</a:t>
            </a:r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DEEC478A-E9D8-4A94-AE5A-829E6784E599}"/>
              </a:ext>
            </a:extLst>
          </p:cNvPr>
          <p:cNvSpPr txBox="1">
            <a:spLocks/>
          </p:cNvSpPr>
          <p:nvPr/>
        </p:nvSpPr>
        <p:spPr>
          <a:xfrm>
            <a:off x="4247964" y="4262489"/>
            <a:ext cx="4428492" cy="1182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6000" dirty="0"/>
              <a:t>세포자동자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130F54EA-FB79-4F02-899C-FF9DD10144B4}"/>
              </a:ext>
            </a:extLst>
          </p:cNvPr>
          <p:cNvSpPr/>
          <p:nvPr/>
        </p:nvSpPr>
        <p:spPr>
          <a:xfrm flipV="1">
            <a:off x="5958154" y="2276872"/>
            <a:ext cx="1080120" cy="160862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11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작동 방식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2699792" y="1196752"/>
            <a:ext cx="3816424" cy="808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원문 입력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3CFB46-21CD-4808-AFAB-F6CBB6690151}"/>
              </a:ext>
            </a:extLst>
          </p:cNvPr>
          <p:cNvSpPr/>
          <p:nvPr/>
        </p:nvSpPr>
        <p:spPr>
          <a:xfrm>
            <a:off x="2699792" y="2188596"/>
            <a:ext cx="3816424" cy="808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격자로 변환</a:t>
            </a:r>
            <a:endParaRPr lang="en-US" altLang="ko-KR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851786D-31D3-4EE2-B3E6-D1C498903CD5}"/>
              </a:ext>
            </a:extLst>
          </p:cNvPr>
          <p:cNvSpPr/>
          <p:nvPr/>
        </p:nvSpPr>
        <p:spPr>
          <a:xfrm>
            <a:off x="2699792" y="3196708"/>
            <a:ext cx="3816424" cy="808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세포자동자 실행</a:t>
            </a:r>
            <a:endParaRPr lang="en-US" altLang="ko-KR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694645B-622F-4757-82AA-335D0798B382}"/>
              </a:ext>
            </a:extLst>
          </p:cNvPr>
          <p:cNvSpPr/>
          <p:nvPr/>
        </p:nvSpPr>
        <p:spPr>
          <a:xfrm>
            <a:off x="2699792" y="4204820"/>
            <a:ext cx="3816424" cy="808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문자로 변환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2C26752-9818-4A63-A8CC-C5ED6B3A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76243"/>
            <a:ext cx="2895600" cy="365125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3548729-1856-40E9-8863-7DD2D9621107}"/>
              </a:ext>
            </a:extLst>
          </p:cNvPr>
          <p:cNvSpPr/>
          <p:nvPr/>
        </p:nvSpPr>
        <p:spPr>
          <a:xfrm>
            <a:off x="2699792" y="5212932"/>
            <a:ext cx="3816424" cy="808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결과 도출</a:t>
            </a:r>
          </a:p>
        </p:txBody>
      </p:sp>
    </p:spTree>
    <p:extLst>
      <p:ext uri="{BB962C8B-B14F-4D97-AF65-F5344CB8AC3E}">
        <p14:creationId xmlns:p14="http://schemas.microsoft.com/office/powerpoint/2010/main" val="167954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1483</Words>
  <Application>Microsoft Office PowerPoint</Application>
  <PresentationFormat>화면 슬라이드 쇼(4:3)</PresentationFormat>
  <Paragraphs>396</Paragraphs>
  <Slides>39</Slides>
  <Notes>39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이렇게 만들어진 AHA …</vt:lpstr>
      <vt:lpstr>여기서 잠깐…</vt:lpstr>
      <vt:lpstr>그래서 준비했습니다.</vt:lpstr>
      <vt:lpstr>탐구방법소개</vt:lpstr>
      <vt:lpstr>1. 원문의 한글자 차이</vt:lpstr>
      <vt:lpstr>2. Salt의 차이</vt:lpstr>
      <vt:lpstr>3. 반복횟수 1번의 차이</vt:lpstr>
      <vt:lpstr>3가지 시험을 합격한 AHA는…</vt:lpstr>
      <vt:lpstr>PowerPoint 프레젠테이션</vt:lpstr>
      <vt:lpstr>기존의 암호알고리즘은…</vt:lpstr>
      <vt:lpstr>그에 비해 AHA는...</vt:lpstr>
      <vt:lpstr>양자컴퓨터의 대안(Feat. 4차 산업혁명)</vt:lpstr>
      <vt:lpstr>그래서 기존 알고리즘은 </vt:lpstr>
      <vt:lpstr>But.. AHA는</vt:lpstr>
      <vt:lpstr>그래서 우리 AHA는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김도현</cp:lastModifiedBy>
  <cp:revision>687</cp:revision>
  <dcterms:created xsi:type="dcterms:W3CDTF">2006-10-05T04:04:58Z</dcterms:created>
  <dcterms:modified xsi:type="dcterms:W3CDTF">2018-08-23T02:25:46Z</dcterms:modified>
</cp:coreProperties>
</file>